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8" r:id="rId2"/>
    <p:sldId id="284" r:id="rId3"/>
    <p:sldId id="304" r:id="rId4"/>
    <p:sldId id="305" r:id="rId5"/>
    <p:sldId id="303" r:id="rId6"/>
    <p:sldId id="260" r:id="rId7"/>
    <p:sldId id="285" r:id="rId8"/>
    <p:sldId id="286" r:id="rId9"/>
    <p:sldId id="308" r:id="rId10"/>
    <p:sldId id="287" r:id="rId11"/>
    <p:sldId id="288" r:id="rId12"/>
    <p:sldId id="289" r:id="rId13"/>
    <p:sldId id="290" r:id="rId14"/>
    <p:sldId id="283" r:id="rId15"/>
    <p:sldId id="291" r:id="rId16"/>
    <p:sldId id="292" r:id="rId17"/>
    <p:sldId id="295" r:id="rId18"/>
    <p:sldId id="309" r:id="rId19"/>
    <p:sldId id="311" r:id="rId20"/>
    <p:sldId id="310" r:id="rId21"/>
    <p:sldId id="293" r:id="rId22"/>
    <p:sldId id="294" r:id="rId23"/>
    <p:sldId id="296" r:id="rId24"/>
    <p:sldId id="297" r:id="rId25"/>
    <p:sldId id="299" r:id="rId26"/>
    <p:sldId id="281" r:id="rId27"/>
  </p:sldIdLst>
  <p:sldSz cx="12192000" cy="6858000"/>
  <p:notesSz cx="6858000" cy="9144000"/>
  <p:embeddedFontLst>
    <p:embeddedFont>
      <p:font typeface="Gill Sans" panose="020B0600000101010101" charset="-127"/>
      <p:regular r:id="rId29"/>
      <p:bold r:id="rId30"/>
    </p:embeddedFont>
    <p:embeddedFont>
      <p:font typeface="KoPub돋움체 Bold" panose="020B0600000101010101" charset="-127"/>
      <p:bold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AF4"/>
    <a:srgbClr val="09E2FF"/>
    <a:srgbClr val="1AC02E"/>
    <a:srgbClr val="075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84660" autoAdjust="0"/>
  </p:normalViewPr>
  <p:slideViewPr>
    <p:cSldViewPr snapToGrid="0" showGuides="1">
      <p:cViewPr varScale="1">
        <p:scale>
          <a:sx n="97" d="100"/>
          <a:sy n="97" d="100"/>
        </p:scale>
        <p:origin x="12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4DBDB-6592-41D4-9027-EBAA5163EC06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8B006-4AAA-4E1B-A0BB-344EA6DAFB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172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Advanced CNN</a:t>
            </a:r>
            <a:r>
              <a:rPr lang="ko-KR" altLang="en-US" dirty="0"/>
              <a:t>과 </a:t>
            </a:r>
            <a:r>
              <a:rPr lang="en-US" altLang="ko-KR" dirty="0"/>
              <a:t>RNN </a:t>
            </a:r>
            <a:r>
              <a:rPr lang="ko-KR" altLang="en-US" dirty="0"/>
              <a:t>발표를 하게 된 윤준석입니다</a:t>
            </a:r>
            <a:r>
              <a:rPr lang="en-US" altLang="ko-KR" dirty="0"/>
              <a:t>. </a:t>
            </a:r>
            <a:r>
              <a:rPr lang="ko-KR" altLang="en-US" dirty="0"/>
              <a:t>강의 내용이 되게 길고 어려웠습니다</a:t>
            </a:r>
            <a:r>
              <a:rPr lang="en-US" altLang="ko-KR" dirty="0"/>
              <a:t>. </a:t>
            </a:r>
            <a:r>
              <a:rPr lang="ko-KR" altLang="en-US" dirty="0"/>
              <a:t>주로 간략한 내용정리와 강의 듣는 중 궁금하여 찾아본 정보의 정리를 주 내용으로 삼았습니다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40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앞서 </a:t>
            </a:r>
            <a:r>
              <a:rPr lang="ko-KR" altLang="en-US" dirty="0" err="1"/>
              <a:t>인셉션</a:t>
            </a:r>
            <a:r>
              <a:rPr lang="ko-KR" altLang="en-US" dirty="0"/>
              <a:t> 모델을 여러 개 겹쳐 높은 정확도를 얻어냈지만</a:t>
            </a:r>
            <a:r>
              <a:rPr lang="en-US" altLang="ko-KR" dirty="0"/>
              <a:t>, </a:t>
            </a:r>
            <a:r>
              <a:rPr lang="ko-KR" altLang="en-US" dirty="0"/>
              <a:t>무조건 여러 층을 겹친다고 좋은 성능을 내는 것은</a:t>
            </a:r>
            <a:r>
              <a:rPr lang="en-US" altLang="ko-KR" dirty="0"/>
              <a:t> </a:t>
            </a:r>
            <a:r>
              <a:rPr lang="ko-KR" altLang="en-US" dirty="0"/>
              <a:t>아닙니다</a:t>
            </a:r>
            <a:r>
              <a:rPr lang="en-US" altLang="ko-KR" dirty="0"/>
              <a:t>. </a:t>
            </a:r>
            <a:r>
              <a:rPr lang="ko-KR" altLang="en-US" dirty="0"/>
              <a:t>일부 간단한 </a:t>
            </a:r>
            <a:r>
              <a:rPr lang="en-US" altLang="ko-KR" dirty="0"/>
              <a:t>3</a:t>
            </a:r>
            <a:r>
              <a:rPr lang="ko-KR" altLang="en-US" dirty="0"/>
              <a:t>바이</a:t>
            </a:r>
            <a:r>
              <a:rPr lang="en-US" altLang="ko-KR" dirty="0"/>
              <a:t>3 convolution</a:t>
            </a:r>
            <a:r>
              <a:rPr lang="ko-KR" altLang="en-US" dirty="0"/>
              <a:t>으로 이루어진 모델로 모델을 돌려본 결과 오히려 에러율이 높아지는 것을 관측할 수 있었는데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vanishing gradients problem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또 그 반대로 가중치가 폭발하는 </a:t>
            </a:r>
            <a:r>
              <a:rPr lang="en-US" altLang="ko-KR" dirty="0"/>
              <a:t>exploding gradient, </a:t>
            </a:r>
            <a:r>
              <a:rPr lang="en-US" altLang="ko-KR" sz="1200" dirty="0">
                <a:solidFill>
                  <a:schemeClr val="bg1"/>
                </a:solidFill>
              </a:rPr>
              <a:t>Degradation problem</a:t>
            </a:r>
            <a:r>
              <a:rPr lang="ko-KR" altLang="en-US" sz="1200" dirty="0">
                <a:solidFill>
                  <a:schemeClr val="bg1"/>
                </a:solidFill>
              </a:rPr>
              <a:t>에 의한 것인데</a:t>
            </a:r>
            <a:r>
              <a:rPr lang="en-US" altLang="ko-KR" sz="1200" dirty="0">
                <a:solidFill>
                  <a:schemeClr val="bg1"/>
                </a:solidFill>
              </a:rPr>
              <a:t>, degradation problem</a:t>
            </a:r>
            <a:r>
              <a:rPr lang="ko-KR" altLang="en-US" sz="1200" dirty="0">
                <a:solidFill>
                  <a:schemeClr val="bg1"/>
                </a:solidFill>
              </a:rPr>
              <a:t>은 극소로 미미해진 </a:t>
            </a:r>
            <a:r>
              <a:rPr lang="ko-KR" altLang="en-US" sz="1200" dirty="0" err="1">
                <a:solidFill>
                  <a:schemeClr val="bg1"/>
                </a:solidFill>
              </a:rPr>
              <a:t>그레디언트로</a:t>
            </a:r>
            <a:r>
              <a:rPr lang="ko-KR" altLang="en-US" sz="1200" dirty="0">
                <a:solidFill>
                  <a:schemeClr val="bg1"/>
                </a:solidFill>
              </a:rPr>
              <a:t> 인해 </a:t>
            </a:r>
            <a:r>
              <a:rPr lang="ko-KR" altLang="en-US" sz="1200" dirty="0" err="1">
                <a:solidFill>
                  <a:schemeClr val="bg1"/>
                </a:solidFill>
              </a:rPr>
              <a:t>백프로파게이션</a:t>
            </a:r>
            <a:r>
              <a:rPr lang="ko-KR" altLang="en-US" sz="1200" dirty="0">
                <a:solidFill>
                  <a:schemeClr val="bg1"/>
                </a:solidFill>
              </a:rPr>
              <a:t> 후반부 레이어들이 </a:t>
            </a:r>
            <a:r>
              <a:rPr lang="en-US" altLang="ko-KR" sz="1200" dirty="0">
                <a:solidFill>
                  <a:schemeClr val="bg1"/>
                </a:solidFill>
              </a:rPr>
              <a:t>training </a:t>
            </a:r>
            <a:r>
              <a:rPr lang="ko-KR" altLang="en-US" sz="1200" dirty="0">
                <a:solidFill>
                  <a:schemeClr val="bg1"/>
                </a:solidFill>
              </a:rPr>
              <a:t>되지 않는 효과라고 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256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깊은 구조의 모델의 문제점을 해결하기위해 딥 </a:t>
            </a:r>
            <a:r>
              <a:rPr lang="ko-KR" altLang="en-US" dirty="0" err="1"/>
              <a:t>레지듀어</a:t>
            </a:r>
            <a:r>
              <a:rPr lang="ko-KR" altLang="en-US" dirty="0"/>
              <a:t> </a:t>
            </a:r>
            <a:r>
              <a:rPr lang="ko-KR" altLang="en-US"/>
              <a:t>러닝이라는 개념이 생겨났습니다</a:t>
            </a:r>
            <a:r>
              <a:rPr lang="en-US" altLang="ko-KR"/>
              <a:t>. </a:t>
            </a:r>
            <a:r>
              <a:rPr lang="ko-KR" altLang="en-US" dirty="0"/>
              <a:t>기존의 모델과 달리 레이어의 아웃풋 값을 우회하여 몇 층 뒤의 레이어의 아웃풋 값에 더해주는 구조로 이를 통해 후반부 레이어들의 아웃풋 값 또한 영향을 주도록 하여 </a:t>
            </a:r>
            <a:r>
              <a:rPr lang="en-US" altLang="ko-KR" dirty="0"/>
              <a:t>vanishing gradient </a:t>
            </a:r>
            <a:r>
              <a:rPr lang="ko-KR" altLang="en-US" dirty="0"/>
              <a:t>문제를 해결할 수 있습니다</a:t>
            </a:r>
            <a:r>
              <a:rPr lang="en-US" altLang="ko-KR" dirty="0"/>
              <a:t>.  Bottleneck layer</a:t>
            </a:r>
            <a:r>
              <a:rPr lang="ko-KR" altLang="en-US" dirty="0"/>
              <a:t>라는 </a:t>
            </a:r>
            <a:r>
              <a:rPr lang="en-US" altLang="ko-KR" dirty="0"/>
              <a:t>1by1 convolution layer</a:t>
            </a:r>
            <a:r>
              <a:rPr lang="ko-KR" altLang="en-US" dirty="0"/>
              <a:t>를 추가하여 합을 용이하게 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8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Resnet</a:t>
            </a:r>
            <a:r>
              <a:rPr lang="ko-KR" altLang="en-US" dirty="0"/>
              <a:t>을 구현해보는 </a:t>
            </a:r>
            <a:r>
              <a:rPr lang="en-US" altLang="ko-KR" dirty="0"/>
              <a:t>exercise</a:t>
            </a:r>
            <a:r>
              <a:rPr lang="ko-KR" altLang="en-US" dirty="0"/>
              <a:t>를 해보았는데요</a:t>
            </a:r>
            <a:r>
              <a:rPr lang="en-US" altLang="ko-KR" dirty="0"/>
              <a:t>. </a:t>
            </a:r>
            <a:r>
              <a:rPr lang="ko-KR" altLang="en-US" dirty="0"/>
              <a:t>기존에 구현했던 </a:t>
            </a:r>
            <a:r>
              <a:rPr lang="en-US" altLang="ko-KR" dirty="0"/>
              <a:t>Inception </a:t>
            </a:r>
            <a:r>
              <a:rPr lang="ko-KR" altLang="en-US" dirty="0"/>
              <a:t>모델에 </a:t>
            </a:r>
            <a:r>
              <a:rPr lang="en-US" altLang="ko-KR" dirty="0"/>
              <a:t>Resnet layer </a:t>
            </a:r>
            <a:r>
              <a:rPr lang="ko-KR" altLang="en-US" dirty="0"/>
              <a:t>경로를 하나 추가하여 구현해보았습니다</a:t>
            </a:r>
            <a:r>
              <a:rPr lang="en-US" altLang="ko-KR" dirty="0"/>
              <a:t>. 8 epoch </a:t>
            </a:r>
            <a:r>
              <a:rPr lang="ko-KR" altLang="en-US" dirty="0"/>
              <a:t>이상 부터는 양쪽 다 </a:t>
            </a:r>
            <a:r>
              <a:rPr lang="en-US" altLang="ko-KR" dirty="0"/>
              <a:t>99%</a:t>
            </a:r>
            <a:r>
              <a:rPr lang="ko-KR" altLang="en-US" dirty="0"/>
              <a:t>를 넘어가고</a:t>
            </a:r>
            <a:r>
              <a:rPr lang="en-US" altLang="ko-KR" dirty="0"/>
              <a:t>, </a:t>
            </a:r>
            <a:r>
              <a:rPr lang="ko-KR" altLang="en-US" dirty="0"/>
              <a:t>시간이 너무 오래 걸려서 </a:t>
            </a:r>
            <a:r>
              <a:rPr lang="en-US" altLang="ko-KR" dirty="0"/>
              <a:t>4 epoch </a:t>
            </a:r>
            <a:r>
              <a:rPr lang="ko-KR" altLang="en-US" dirty="0"/>
              <a:t>정도로 제한하여 비교해보았으나</a:t>
            </a:r>
            <a:r>
              <a:rPr lang="en-US" altLang="ko-KR" dirty="0"/>
              <a:t>, </a:t>
            </a:r>
            <a:r>
              <a:rPr lang="ko-KR" altLang="en-US" dirty="0"/>
              <a:t>둘 다 오차범위 내에 </a:t>
            </a:r>
            <a:r>
              <a:rPr lang="ko-KR" altLang="en-US" dirty="0" err="1"/>
              <a:t>엎치락</a:t>
            </a:r>
            <a:r>
              <a:rPr lang="ko-KR" altLang="en-US" dirty="0"/>
              <a:t> </a:t>
            </a:r>
            <a:r>
              <a:rPr lang="ko-KR" altLang="en-US" dirty="0" err="1"/>
              <a:t>뒷치락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  <a:r>
              <a:rPr lang="ko-KR" altLang="en-US" dirty="0"/>
              <a:t>아무래도 데이터의 양</a:t>
            </a:r>
            <a:r>
              <a:rPr lang="en-US" altLang="ko-KR" dirty="0"/>
              <a:t>, epoch</a:t>
            </a:r>
            <a:r>
              <a:rPr lang="ko-KR" altLang="en-US" dirty="0"/>
              <a:t>의 수</a:t>
            </a:r>
            <a:r>
              <a:rPr lang="en-US" altLang="ko-KR" dirty="0"/>
              <a:t>, layer</a:t>
            </a:r>
            <a:r>
              <a:rPr lang="ko-KR" altLang="en-US" dirty="0"/>
              <a:t>의 깊이</a:t>
            </a:r>
            <a:r>
              <a:rPr lang="en-US" altLang="ko-KR" dirty="0"/>
              <a:t>, </a:t>
            </a:r>
            <a:r>
              <a:rPr lang="ko-KR" altLang="en-US" dirty="0"/>
              <a:t>부적절한 구조 때문에 </a:t>
            </a:r>
            <a:r>
              <a:rPr lang="en-US" altLang="ko-KR" dirty="0"/>
              <a:t>Resnet</a:t>
            </a:r>
            <a:r>
              <a:rPr lang="ko-KR" altLang="en-US" dirty="0"/>
              <a:t>이 별다른 효과를 보이지 않은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892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en-US" altLang="ko-KR" dirty="0"/>
              <a:t>Exercise</a:t>
            </a:r>
            <a:r>
              <a:rPr lang="ko-KR" altLang="en-US" dirty="0"/>
              <a:t>는 </a:t>
            </a:r>
            <a:r>
              <a:rPr lang="en-US" altLang="ko-KR" dirty="0" err="1"/>
              <a:t>Densenet</a:t>
            </a:r>
            <a:r>
              <a:rPr lang="ko-KR" altLang="en-US" dirty="0"/>
              <a:t>의 구현이었습니다</a:t>
            </a:r>
            <a:r>
              <a:rPr lang="en-US" altLang="ko-KR" dirty="0"/>
              <a:t>. </a:t>
            </a:r>
            <a:r>
              <a:rPr lang="ko-KR" altLang="en-US" dirty="0"/>
              <a:t>강의에서 큰 언급은 하지 않고</a:t>
            </a:r>
            <a:r>
              <a:rPr lang="en-US" altLang="ko-KR" dirty="0"/>
              <a:t>, </a:t>
            </a:r>
            <a:r>
              <a:rPr lang="ko-KR" altLang="en-US" dirty="0"/>
              <a:t>이러한 흥미로운 모델에 대해서 공부해보아라 정도로 넘어갔으며</a:t>
            </a:r>
            <a:r>
              <a:rPr lang="en-US" altLang="ko-KR" dirty="0"/>
              <a:t>, </a:t>
            </a:r>
            <a:r>
              <a:rPr lang="ko-KR" altLang="en-US" dirty="0"/>
              <a:t>역시 깊은 구조에서만 효과가 나오기에 구현하지 않고 대신 조사를 해왔습니다</a:t>
            </a:r>
            <a:r>
              <a:rPr lang="en-US" altLang="ko-KR" dirty="0"/>
              <a:t>. </a:t>
            </a:r>
            <a:r>
              <a:rPr lang="en-US" altLang="ko-KR" dirty="0" err="1"/>
              <a:t>Densenet</a:t>
            </a:r>
            <a:r>
              <a:rPr lang="ko-KR" altLang="en-US" dirty="0"/>
              <a:t>은 </a:t>
            </a:r>
            <a:r>
              <a:rPr lang="en-US" altLang="ko-KR" dirty="0"/>
              <a:t>CNN </a:t>
            </a:r>
            <a:r>
              <a:rPr lang="ko-KR" altLang="en-US" dirty="0"/>
              <a:t>구조에서 아웃풋 값을 모든 레이어의 아웃풋 값에 더해주는 방식의 </a:t>
            </a:r>
            <a:r>
              <a:rPr lang="en-US" altLang="ko-KR" dirty="0"/>
              <a:t>densely connected </a:t>
            </a:r>
            <a:r>
              <a:rPr lang="ko-KR" altLang="en-US" dirty="0"/>
              <a:t>된 </a:t>
            </a:r>
            <a:r>
              <a:rPr lang="en-US" altLang="ko-KR" dirty="0" err="1"/>
              <a:t>resnet</a:t>
            </a:r>
            <a:r>
              <a:rPr lang="ko-KR" altLang="en-US" dirty="0"/>
              <a:t>으로</a:t>
            </a:r>
            <a:r>
              <a:rPr lang="en-US" altLang="ko-KR" dirty="0"/>
              <a:t>, Vanishing Gradient </a:t>
            </a:r>
            <a:r>
              <a:rPr lang="ko-KR" altLang="en-US" dirty="0"/>
              <a:t>개선</a:t>
            </a:r>
            <a:r>
              <a:rPr lang="en-US" altLang="ko-KR" dirty="0"/>
              <a:t>, parameter </a:t>
            </a:r>
            <a:r>
              <a:rPr lang="ko-KR" altLang="en-US" dirty="0"/>
              <a:t>수 절약</a:t>
            </a:r>
            <a:r>
              <a:rPr lang="en-US" altLang="ko-KR" dirty="0"/>
              <a:t>, Feature </a:t>
            </a:r>
            <a:r>
              <a:rPr lang="ko-KR" altLang="en-US" dirty="0"/>
              <a:t>재사용 등의 장점이 있습니다</a:t>
            </a:r>
            <a:r>
              <a:rPr lang="en-US" altLang="ko-KR" dirty="0"/>
              <a:t>. </a:t>
            </a:r>
            <a:r>
              <a:rPr lang="ko-KR" altLang="en-US" dirty="0"/>
              <a:t>또한 단순히 차원을 맞추고 더하는 </a:t>
            </a:r>
            <a:r>
              <a:rPr lang="en-US" altLang="ko-KR" dirty="0"/>
              <a:t>Resnet</a:t>
            </a:r>
            <a:r>
              <a:rPr lang="ko-KR" altLang="en-US" dirty="0"/>
              <a:t>과 달리 엄밀히 말하면 더하는게 아니라 </a:t>
            </a:r>
            <a:r>
              <a:rPr lang="en-US" altLang="ko-KR" dirty="0"/>
              <a:t>feature map</a:t>
            </a:r>
            <a:r>
              <a:rPr lang="ko-KR" altLang="en-US" dirty="0"/>
              <a:t>끼리 중합하는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792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RNN</a:t>
            </a:r>
            <a:r>
              <a:rPr lang="ko-KR" altLang="en-US" dirty="0"/>
              <a:t>입니다</a:t>
            </a:r>
            <a:r>
              <a:rPr lang="en-US" altLang="ko-KR" dirty="0"/>
              <a:t>. RNN</a:t>
            </a:r>
            <a:r>
              <a:rPr lang="ko-KR" altLang="en-US" dirty="0"/>
              <a:t>은 </a:t>
            </a:r>
            <a:r>
              <a:rPr lang="en-US" altLang="ko-KR" dirty="0"/>
              <a:t>Recurrent neural network</a:t>
            </a:r>
            <a:r>
              <a:rPr lang="ko-KR" altLang="en-US" dirty="0"/>
              <a:t>의 줄인 말로 순환 신경망이란 의미로</a:t>
            </a:r>
            <a:r>
              <a:rPr lang="en-US" altLang="ko-KR" dirty="0"/>
              <a:t>, </a:t>
            </a:r>
            <a:r>
              <a:rPr lang="ko-KR" altLang="en-US" dirty="0"/>
              <a:t>특이하게도 레이어의 아웃풋이 다음 레이어 뿐만 아니라 같은 층의 다른 셀에도 전달되는 구조의 신경망입니다</a:t>
            </a:r>
            <a:r>
              <a:rPr lang="en-US" altLang="ko-KR" dirty="0"/>
              <a:t>. </a:t>
            </a:r>
            <a:r>
              <a:rPr lang="ko-KR" altLang="en-US" dirty="0"/>
              <a:t>이런 식으로 옆으로 전해지는 값을 </a:t>
            </a:r>
            <a:r>
              <a:rPr lang="en-US" altLang="ko-KR" dirty="0"/>
              <a:t>hidden states 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21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특성 때문에 주로 시간의 경과나 순서가 정해진 일련의 데이터들</a:t>
            </a:r>
            <a:r>
              <a:rPr lang="en-US" altLang="ko-KR" dirty="0"/>
              <a:t>, </a:t>
            </a:r>
            <a:r>
              <a:rPr lang="ko-KR" altLang="en-US" dirty="0"/>
              <a:t>시계열 데이터나 텍스트 같은 분야의 분석에 많이 사용되며</a:t>
            </a:r>
            <a:r>
              <a:rPr lang="en-US" altLang="ko-KR" dirty="0"/>
              <a:t>, </a:t>
            </a:r>
            <a:r>
              <a:rPr lang="ko-KR" altLang="en-US" dirty="0"/>
              <a:t>주가 예측</a:t>
            </a:r>
            <a:r>
              <a:rPr lang="en-US" altLang="ko-KR" dirty="0"/>
              <a:t>, </a:t>
            </a:r>
            <a:r>
              <a:rPr lang="ko-KR" altLang="en-US" dirty="0"/>
              <a:t>기계번역</a:t>
            </a:r>
            <a:r>
              <a:rPr lang="en-US" altLang="ko-KR" dirty="0"/>
              <a:t>, </a:t>
            </a:r>
            <a:r>
              <a:rPr lang="ko-KR" altLang="en-US" dirty="0"/>
              <a:t>작곡</a:t>
            </a:r>
            <a:r>
              <a:rPr lang="en-US" altLang="ko-KR" dirty="0"/>
              <a:t>, </a:t>
            </a:r>
            <a:r>
              <a:rPr lang="ko-KR" altLang="en-US" dirty="0"/>
              <a:t>감정분석 등이 대표 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29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Pytorch</a:t>
            </a:r>
            <a:r>
              <a:rPr lang="ko-KR" altLang="en-US" dirty="0"/>
              <a:t>에는 </a:t>
            </a:r>
            <a:r>
              <a:rPr lang="en-US" altLang="ko-KR" dirty="0"/>
              <a:t>RNN</a:t>
            </a:r>
            <a:r>
              <a:rPr lang="ko-KR" altLang="en-US" dirty="0"/>
              <a:t>과 </a:t>
            </a:r>
            <a:r>
              <a:rPr lang="en-US" altLang="ko-KR" dirty="0"/>
              <a:t>RNN </a:t>
            </a:r>
            <a:r>
              <a:rPr lang="ko-KR" altLang="en-US" dirty="0"/>
              <a:t>비슷한 다른 모델들 또한 지원합니다</a:t>
            </a:r>
            <a:r>
              <a:rPr lang="en-US" altLang="ko-KR" dirty="0"/>
              <a:t>. </a:t>
            </a:r>
            <a:r>
              <a:rPr lang="ko-KR" altLang="en-US" dirty="0"/>
              <a:t>자세한 것은 뒤에 설명하기로 하고</a:t>
            </a:r>
            <a:r>
              <a:rPr lang="en-US" altLang="ko-KR" dirty="0"/>
              <a:t>, </a:t>
            </a:r>
            <a:r>
              <a:rPr lang="en-US" altLang="ko-KR" dirty="0" err="1"/>
              <a:t>pytorch</a:t>
            </a:r>
            <a:r>
              <a:rPr lang="ko-KR" altLang="en-US" dirty="0"/>
              <a:t>의 </a:t>
            </a:r>
            <a:r>
              <a:rPr lang="en-US" altLang="ko-KR" dirty="0"/>
              <a:t>Recurrent Layer</a:t>
            </a:r>
            <a:r>
              <a:rPr lang="ko-KR" altLang="en-US" dirty="0"/>
              <a:t>들의 경우 이런 식으로 기본적으로 </a:t>
            </a:r>
            <a:r>
              <a:rPr lang="en-US" altLang="ko-KR" dirty="0"/>
              <a:t>input</a:t>
            </a:r>
            <a:r>
              <a:rPr lang="ko-KR" altLang="en-US" dirty="0"/>
              <a:t>의 사이즈와 아웃풋의 사이즈</a:t>
            </a:r>
            <a:r>
              <a:rPr lang="en-US" altLang="ko-KR" dirty="0"/>
              <a:t>, </a:t>
            </a:r>
            <a:r>
              <a:rPr lang="ko-KR" altLang="en-US" dirty="0"/>
              <a:t>그리고 배치 퍼스트 알려주어 </a:t>
            </a:r>
            <a:r>
              <a:rPr lang="en-US" altLang="ko-KR" dirty="0"/>
              <a:t>cell </a:t>
            </a:r>
            <a:r>
              <a:rPr lang="ko-KR" altLang="en-US" dirty="0"/>
              <a:t>함수를 생성할 수 있습니다</a:t>
            </a:r>
            <a:r>
              <a:rPr lang="en-US" altLang="ko-KR" dirty="0"/>
              <a:t>. </a:t>
            </a:r>
            <a:r>
              <a:rPr lang="ko-KR" altLang="en-US" dirty="0"/>
              <a:t>이외에도 </a:t>
            </a:r>
            <a:r>
              <a:rPr lang="en-US" altLang="ko-KR" dirty="0"/>
              <a:t>layer</a:t>
            </a:r>
            <a:r>
              <a:rPr lang="ko-KR" altLang="en-US" dirty="0"/>
              <a:t>의 수</a:t>
            </a:r>
            <a:r>
              <a:rPr lang="en-US" altLang="ko-KR" dirty="0"/>
              <a:t>, bias,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함수 종류로 </a:t>
            </a:r>
            <a:r>
              <a:rPr lang="en-US" altLang="ko-KR" dirty="0"/>
              <a:t>tanh,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등을 추가로 </a:t>
            </a:r>
            <a:r>
              <a:rPr lang="en-US" altLang="ko-KR" dirty="0"/>
              <a:t>argument</a:t>
            </a:r>
            <a:r>
              <a:rPr lang="ko-KR" altLang="en-US" dirty="0"/>
              <a:t>로 줄 수 있지만 기본값이 지정되어 있으므로 무시해도 좋습니다</a:t>
            </a:r>
            <a:r>
              <a:rPr lang="en-US" altLang="ko-KR" dirty="0"/>
              <a:t>. </a:t>
            </a:r>
            <a:r>
              <a:rPr lang="en-US" altLang="ko-KR" dirty="0" err="1"/>
              <a:t>Batch_first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기본값이 </a:t>
            </a:r>
            <a:r>
              <a:rPr lang="en-US" altLang="ko-KR" dirty="0"/>
              <a:t>false</a:t>
            </a:r>
            <a:r>
              <a:rPr lang="ko-KR" altLang="en-US" dirty="0"/>
              <a:t>로 정해져 있으며</a:t>
            </a:r>
            <a:r>
              <a:rPr lang="en-US" altLang="ko-KR" dirty="0"/>
              <a:t>,  True </a:t>
            </a:r>
            <a:r>
              <a:rPr lang="ko-KR" altLang="en-US" dirty="0"/>
              <a:t>일 경우</a:t>
            </a:r>
            <a:r>
              <a:rPr lang="en-US" altLang="ko-KR" dirty="0"/>
              <a:t>, input</a:t>
            </a:r>
            <a:r>
              <a:rPr lang="ko-KR" altLang="en-US" dirty="0"/>
              <a:t>과 </a:t>
            </a:r>
            <a:r>
              <a:rPr lang="en-US" altLang="ko-KR" dirty="0" err="1"/>
              <a:t>outpu</a:t>
            </a:r>
            <a:r>
              <a:rPr lang="ko-KR" altLang="en-US" dirty="0"/>
              <a:t>으로 나오는 </a:t>
            </a:r>
            <a:r>
              <a:rPr lang="en-US" altLang="ko-KR" dirty="0"/>
              <a:t>tensor</a:t>
            </a:r>
            <a:r>
              <a:rPr lang="ko-KR" altLang="en-US" dirty="0"/>
              <a:t>의 첫번째 차원을 </a:t>
            </a:r>
            <a:r>
              <a:rPr lang="en-US" altLang="ko-KR" dirty="0"/>
              <a:t>batch size</a:t>
            </a:r>
            <a:r>
              <a:rPr lang="ko-KR" altLang="en-US" dirty="0"/>
              <a:t>로 잡게 됩니다</a:t>
            </a:r>
            <a:r>
              <a:rPr lang="en-US" altLang="ko-KR" dirty="0"/>
              <a:t>. </a:t>
            </a:r>
            <a:r>
              <a:rPr lang="ko-KR" altLang="en-US" dirty="0"/>
              <a:t>이렇게 생성한 </a:t>
            </a:r>
            <a:r>
              <a:rPr lang="en-US" altLang="ko-KR" dirty="0"/>
              <a:t>cell</a:t>
            </a:r>
            <a:r>
              <a:rPr lang="ko-KR" altLang="en-US" dirty="0"/>
              <a:t>에 </a:t>
            </a:r>
            <a:r>
              <a:rPr lang="en-US" altLang="ko-KR" dirty="0"/>
              <a:t>input</a:t>
            </a:r>
            <a:r>
              <a:rPr lang="ko-KR" altLang="en-US" dirty="0"/>
              <a:t>값과 랜덤으로 생성한 첫 </a:t>
            </a:r>
            <a:r>
              <a:rPr lang="en-US" altLang="ko-KR" dirty="0"/>
              <a:t>hidden </a:t>
            </a:r>
            <a:r>
              <a:rPr lang="ko-KR" altLang="en-US" dirty="0"/>
              <a:t>값을 넣어주면</a:t>
            </a:r>
            <a:r>
              <a:rPr lang="en-US" altLang="ko-KR" dirty="0"/>
              <a:t>, output</a:t>
            </a:r>
            <a:r>
              <a:rPr lang="ko-KR" altLang="en-US" dirty="0"/>
              <a:t>과 </a:t>
            </a:r>
            <a:r>
              <a:rPr lang="en-US" altLang="ko-KR" dirty="0"/>
              <a:t>hidden state</a:t>
            </a:r>
            <a:r>
              <a:rPr lang="ko-KR" altLang="en-US" dirty="0"/>
              <a:t>를 내보내게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315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강의에서는 </a:t>
            </a:r>
            <a:r>
              <a:rPr lang="en-US" altLang="ko-KR" dirty="0" err="1"/>
              <a:t>pytorch</a:t>
            </a:r>
            <a:r>
              <a:rPr lang="ko-KR" altLang="en-US" dirty="0"/>
              <a:t>의 </a:t>
            </a:r>
            <a:r>
              <a:rPr lang="en-US" altLang="ko-KR" dirty="0" err="1"/>
              <a:t>rnn</a:t>
            </a:r>
            <a:r>
              <a:rPr lang="ko-KR" altLang="en-US" dirty="0"/>
              <a:t>을 이용해 </a:t>
            </a:r>
            <a:r>
              <a:rPr lang="en-US" altLang="ko-KR" dirty="0" err="1"/>
              <a:t>hihell</a:t>
            </a:r>
            <a:r>
              <a:rPr lang="en-US" altLang="ko-KR" dirty="0"/>
              <a:t> </a:t>
            </a:r>
            <a:r>
              <a:rPr lang="ko-KR" altLang="en-US" dirty="0"/>
              <a:t>문자열이 입력되면 </a:t>
            </a:r>
            <a:r>
              <a:rPr lang="en-US" altLang="ko-KR" dirty="0" err="1"/>
              <a:t>ihello</a:t>
            </a:r>
            <a:r>
              <a:rPr lang="ko-KR" altLang="en-US" dirty="0"/>
              <a:t>가 출력되는 모델을 구현하였습니다</a:t>
            </a:r>
            <a:r>
              <a:rPr lang="en-US" altLang="ko-KR" dirty="0"/>
              <a:t>. </a:t>
            </a:r>
            <a:r>
              <a:rPr lang="ko-KR" altLang="en-US" dirty="0"/>
              <a:t>중요하다고 생각한 부분은 먼저</a:t>
            </a:r>
            <a:r>
              <a:rPr lang="en-US" altLang="ko-KR" dirty="0"/>
              <a:t>, </a:t>
            </a:r>
            <a:r>
              <a:rPr lang="ko-KR" altLang="en-US" dirty="0"/>
              <a:t>문자 입력을 문자열이 아닌 </a:t>
            </a:r>
            <a:r>
              <a:rPr lang="ko-KR" altLang="en-US" dirty="0" err="1"/>
              <a:t>소프트맥스에서</a:t>
            </a:r>
            <a:r>
              <a:rPr lang="ko-KR" altLang="en-US" dirty="0"/>
              <a:t> 앞서 배웠던 원 핫 인코딩을 이용하여 원 핫으로 바꾸어 입력을 주고</a:t>
            </a:r>
            <a:r>
              <a:rPr lang="en-US" altLang="ko-KR" dirty="0"/>
              <a:t>, output</a:t>
            </a:r>
            <a:r>
              <a:rPr lang="ko-KR" altLang="en-US" dirty="0"/>
              <a:t>을 받는다는 점입니다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721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강의 예제에서는 데이터가 적어 별 문제 없지만 효율성을 위해 한 글자 씩이 아닌 한꺼번에 </a:t>
            </a:r>
            <a:r>
              <a:rPr lang="en-US" altLang="ko-KR" dirty="0"/>
              <a:t>1</a:t>
            </a:r>
            <a:r>
              <a:rPr lang="ko-KR" altLang="en-US" dirty="0"/>
              <a:t>개의 낱말을 넣어주는 </a:t>
            </a:r>
            <a:r>
              <a:rPr lang="en-US" altLang="ko-KR" dirty="0"/>
              <a:t>sequence </a:t>
            </a:r>
            <a:r>
              <a:rPr lang="ko-KR" altLang="en-US" dirty="0"/>
              <a:t>형태나 배치 단위로 넣어줄 수 있습니다</a:t>
            </a:r>
            <a:r>
              <a:rPr lang="en-US" altLang="ko-KR" dirty="0"/>
              <a:t>.  </a:t>
            </a:r>
            <a:r>
              <a:rPr lang="ko-KR" altLang="en-US" dirty="0"/>
              <a:t>이때 </a:t>
            </a:r>
            <a:r>
              <a:rPr lang="en-US" altLang="ko-KR" dirty="0"/>
              <a:t>input shape</a:t>
            </a:r>
            <a:r>
              <a:rPr lang="ko-KR" altLang="en-US" dirty="0"/>
              <a:t>는 </a:t>
            </a:r>
            <a:r>
              <a:rPr lang="en-US" altLang="ko-KR" dirty="0" err="1"/>
              <a:t>batch_start</a:t>
            </a:r>
            <a:r>
              <a:rPr lang="ko-KR" altLang="en-US" dirty="0"/>
              <a:t>가 </a:t>
            </a:r>
            <a:r>
              <a:rPr lang="en-US" altLang="ko-KR" dirty="0"/>
              <a:t>true </a:t>
            </a:r>
            <a:r>
              <a:rPr lang="ko-KR" altLang="en-US" dirty="0"/>
              <a:t>일 경우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39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에서 </a:t>
            </a:r>
            <a:r>
              <a:rPr lang="en-US" altLang="ko-KR" dirty="0"/>
              <a:t>Loss</a:t>
            </a:r>
            <a:r>
              <a:rPr lang="ko-KR" altLang="en-US" dirty="0"/>
              <a:t>는 구하는 방법은</a:t>
            </a:r>
            <a:r>
              <a:rPr lang="en-US" altLang="ko-KR" dirty="0"/>
              <a:t>, </a:t>
            </a:r>
            <a:r>
              <a:rPr lang="ko-KR" altLang="en-US" dirty="0" err="1"/>
              <a:t>원핫으로</a:t>
            </a:r>
            <a:r>
              <a:rPr lang="ko-KR" altLang="en-US" dirty="0"/>
              <a:t> 결과와 예측치가 주어진다면 분류문제와 비슷하므로 </a:t>
            </a:r>
            <a:r>
              <a:rPr lang="en-US" altLang="ko-KR" dirty="0"/>
              <a:t>output</a:t>
            </a:r>
            <a:r>
              <a:rPr lang="ko-KR" altLang="en-US" dirty="0"/>
              <a:t>을 </a:t>
            </a:r>
            <a:r>
              <a:rPr lang="en-US" altLang="ko-KR" dirty="0"/>
              <a:t>view</a:t>
            </a:r>
            <a:r>
              <a:rPr lang="ko-KR" altLang="en-US" dirty="0"/>
              <a:t>함수를 통해 </a:t>
            </a:r>
            <a:r>
              <a:rPr lang="en-US" altLang="ko-KR" dirty="0"/>
              <a:t>shape</a:t>
            </a:r>
            <a:r>
              <a:rPr lang="ko-KR" altLang="en-US" dirty="0"/>
              <a:t>를 맞춰 준 뒤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ko-KR" altLang="en-US" dirty="0"/>
              <a:t>에서 배운 </a:t>
            </a:r>
            <a:r>
              <a:rPr lang="en-US" altLang="ko-KR" dirty="0" err="1"/>
              <a:t>crossEntropy</a:t>
            </a:r>
            <a:r>
              <a:rPr lang="en-US" altLang="ko-KR" dirty="0"/>
              <a:t> Loss</a:t>
            </a:r>
            <a:r>
              <a:rPr lang="ko-KR" altLang="en-US" dirty="0"/>
              <a:t>를 사용하게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386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Inception </a:t>
            </a:r>
            <a:r>
              <a:rPr lang="ko-KR" altLang="en-US" dirty="0"/>
              <a:t>모듈의 원리와 탄생에 대해 설명하겠습니다</a:t>
            </a:r>
            <a:r>
              <a:rPr lang="en-US" altLang="ko-KR" dirty="0"/>
              <a:t>. </a:t>
            </a:r>
            <a:r>
              <a:rPr lang="ko-KR" altLang="en-US" dirty="0"/>
              <a:t>강의에서는 어떤 여러 필터 중 어떤 필터를 골라야 할 지 고르기 힘드므로 모든 필터를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22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예제 코드를 보고 구현한 뒤</a:t>
            </a:r>
            <a:r>
              <a:rPr lang="en-US" altLang="ko-KR" dirty="0"/>
              <a:t>,</a:t>
            </a:r>
            <a:r>
              <a:rPr lang="ko-KR" altLang="en-US" dirty="0"/>
              <a:t> 결과를 내보았습니다</a:t>
            </a:r>
            <a:r>
              <a:rPr lang="en-US" altLang="ko-KR" dirty="0"/>
              <a:t>. </a:t>
            </a:r>
            <a:r>
              <a:rPr lang="ko-KR" altLang="en-US" dirty="0"/>
              <a:t>오른쪽 코드는 시퀀스를 사용한 코드인데</a:t>
            </a:r>
            <a:r>
              <a:rPr lang="en-US" altLang="ko-KR" dirty="0"/>
              <a:t>, </a:t>
            </a:r>
            <a:r>
              <a:rPr lang="ko-KR" altLang="en-US" dirty="0"/>
              <a:t>시퀀스를 사용시 매 </a:t>
            </a:r>
            <a:r>
              <a:rPr lang="en-US" altLang="ko-KR" dirty="0"/>
              <a:t>epoch </a:t>
            </a:r>
            <a:r>
              <a:rPr lang="ko-KR" altLang="en-US" dirty="0"/>
              <a:t>마다 </a:t>
            </a:r>
            <a:r>
              <a:rPr lang="en-US" altLang="ko-KR" dirty="0"/>
              <a:t>input</a:t>
            </a:r>
            <a:r>
              <a:rPr lang="ko-KR" altLang="en-US" dirty="0"/>
              <a:t>을 한번에 넣을 수 있기 때문에 코드가 좀더 효율적입니다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552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엑서사이즈</a:t>
            </a:r>
            <a:r>
              <a:rPr lang="ko-KR" altLang="en-US" dirty="0"/>
              <a:t> 첫번째는 </a:t>
            </a:r>
            <a:r>
              <a:rPr lang="ko-KR" altLang="en-US" dirty="0" err="1"/>
              <a:t>소프트맥스를</a:t>
            </a:r>
            <a:r>
              <a:rPr lang="ko-KR" altLang="en-US" dirty="0"/>
              <a:t> 적용해보고 왜 작동하지 않는지 알아보라는 내용이었습니다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소프트 맥스를 적용해보니 결과값은 그대로 였지만</a:t>
            </a:r>
            <a:r>
              <a:rPr lang="en-US" altLang="ko-KR" dirty="0"/>
              <a:t>, loss</a:t>
            </a:r>
            <a:r>
              <a:rPr lang="ko-KR" altLang="en-US" dirty="0"/>
              <a:t>값이 크게 늘어난 것을 알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적은 </a:t>
            </a:r>
            <a:r>
              <a:rPr lang="en-US" altLang="ko-KR" dirty="0"/>
              <a:t>layer</a:t>
            </a:r>
            <a:r>
              <a:rPr lang="ko-KR" altLang="en-US" dirty="0"/>
              <a:t>에는 결과값과 학습에 큰 문제 없겠지만</a:t>
            </a:r>
            <a:r>
              <a:rPr lang="en-US" altLang="ko-KR" dirty="0"/>
              <a:t>, </a:t>
            </a:r>
            <a:r>
              <a:rPr lang="ko-KR" altLang="en-US" dirty="0"/>
              <a:t>깊은 구조라면 문제를 일으킬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어째서 이러한 결과가 나왔는지</a:t>
            </a:r>
            <a:r>
              <a:rPr lang="en-US" altLang="ko-KR" dirty="0"/>
              <a:t>, </a:t>
            </a:r>
            <a:r>
              <a:rPr lang="ko-KR" altLang="en-US" dirty="0"/>
              <a:t>개인적으로 이해 해보려 했지만 알 수 없었고</a:t>
            </a:r>
            <a:r>
              <a:rPr lang="en-US" altLang="ko-KR" dirty="0"/>
              <a:t>, </a:t>
            </a:r>
            <a:r>
              <a:rPr lang="ko-KR" altLang="en-US" dirty="0"/>
              <a:t>검색을 통해본 결과</a:t>
            </a:r>
            <a:r>
              <a:rPr lang="en-US" altLang="ko-KR" dirty="0"/>
              <a:t>, LSTM </a:t>
            </a:r>
            <a:r>
              <a:rPr lang="ko-KR" altLang="en-US" dirty="0"/>
              <a:t>관련의</a:t>
            </a:r>
            <a:r>
              <a:rPr lang="en-US" altLang="ko-KR" dirty="0"/>
              <a:t> </a:t>
            </a:r>
            <a:r>
              <a:rPr lang="ko-KR" altLang="en-US" dirty="0"/>
              <a:t>비슷한 응답은 들을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과 같이 </a:t>
            </a:r>
            <a:r>
              <a:rPr lang="en-US" altLang="ko-KR" dirty="0"/>
              <a:t>Tanh</a:t>
            </a:r>
            <a:r>
              <a:rPr lang="ko-KR" altLang="en-US" dirty="0"/>
              <a:t>를 </a:t>
            </a:r>
            <a:r>
              <a:rPr lang="en-US" altLang="ko-KR" dirty="0"/>
              <a:t>activation </a:t>
            </a:r>
            <a:r>
              <a:rPr lang="ko-KR" altLang="en-US" dirty="0"/>
              <a:t>함수로 사용하는데</a:t>
            </a:r>
            <a:r>
              <a:rPr lang="en-US" altLang="ko-KR" dirty="0"/>
              <a:t>, tanh </a:t>
            </a:r>
            <a:r>
              <a:rPr lang="ko-KR" altLang="en-US" dirty="0"/>
              <a:t>함수 뒤에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함수를 사용하면 아무리 확실하여도 특정 확률 이상의 값을 내지 않는다고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k </a:t>
            </a:r>
            <a:r>
              <a:rPr lang="ko-KR" altLang="en-US" dirty="0"/>
              <a:t>값은 </a:t>
            </a:r>
            <a:r>
              <a:rPr lang="en-US" altLang="ko-KR" dirty="0"/>
              <a:t>class</a:t>
            </a:r>
            <a:r>
              <a:rPr lang="ko-KR" altLang="en-US" dirty="0"/>
              <a:t>의 종류이며 예제에서 </a:t>
            </a:r>
            <a:r>
              <a:rPr lang="en-US" altLang="ko-KR" dirty="0" err="1"/>
              <a:t>h,e,l,o</a:t>
            </a:r>
            <a:r>
              <a:rPr lang="en-US" altLang="ko-KR" dirty="0"/>
              <a:t> 4</a:t>
            </a:r>
            <a:r>
              <a:rPr lang="ko-KR" altLang="en-US" dirty="0"/>
              <a:t>개를 사용했으므로  </a:t>
            </a:r>
            <a:r>
              <a:rPr lang="en-US" altLang="ko-KR" dirty="0"/>
              <a:t>0.71</a:t>
            </a:r>
            <a:r>
              <a:rPr lang="ko-KR" altLang="en-US" dirty="0"/>
              <a:t>에 해당합니다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실제로 가장 마지막 </a:t>
            </a:r>
            <a:r>
              <a:rPr lang="en-US" altLang="ko-KR" dirty="0"/>
              <a:t>epoch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을 보아도 </a:t>
            </a:r>
            <a:r>
              <a:rPr lang="en-US" altLang="ko-KR" dirty="0"/>
              <a:t>0.7</a:t>
            </a:r>
            <a:r>
              <a:rPr lang="ko-KR" altLang="en-US" dirty="0"/>
              <a:t>이상의 값은 보이지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931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엑서사이즈</a:t>
            </a:r>
            <a:r>
              <a:rPr lang="ko-KR" altLang="en-US" dirty="0"/>
              <a:t> 두번째는 </a:t>
            </a:r>
            <a:r>
              <a:rPr lang="en-US" altLang="ko-KR" dirty="0"/>
              <a:t>Linear </a:t>
            </a:r>
            <a:r>
              <a:rPr lang="ko-KR" altLang="en-US" dirty="0"/>
              <a:t>함수를 적용해보고 왜 더욱 좋은 결과를 나오는지 이야기 해보자는 것이었습니다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</a:t>
            </a:r>
            <a:r>
              <a:rPr lang="en-US" altLang="ko-KR" dirty="0"/>
              <a:t>Linear</a:t>
            </a:r>
            <a:r>
              <a:rPr lang="ko-KR" altLang="en-US" dirty="0"/>
              <a:t>함수를 적용하자 아주 빠른 속도로 최소한의 </a:t>
            </a:r>
            <a:r>
              <a:rPr lang="en-US" altLang="ko-KR" dirty="0"/>
              <a:t>loss </a:t>
            </a:r>
            <a:r>
              <a:rPr lang="ko-KR" altLang="en-US" dirty="0"/>
              <a:t>값을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왜 </a:t>
            </a:r>
            <a:r>
              <a:rPr lang="ko-KR" altLang="en-US" dirty="0" err="1"/>
              <a:t>그런지는</a:t>
            </a:r>
            <a:r>
              <a:rPr lang="ko-KR" altLang="en-US" dirty="0"/>
              <a:t> 잘 모르겠습니다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786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다음으로 </a:t>
            </a:r>
            <a:r>
              <a:rPr lang="en-US" altLang="ko-KR" dirty="0"/>
              <a:t>embedding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Embedding</a:t>
            </a:r>
            <a:r>
              <a:rPr lang="ko-KR" altLang="en-US" dirty="0"/>
              <a:t>은 </a:t>
            </a:r>
            <a:r>
              <a:rPr lang="en-US" altLang="ko-KR" dirty="0"/>
              <a:t>one hot encoding</a:t>
            </a:r>
            <a:r>
              <a:rPr lang="ko-KR" altLang="en-US" dirty="0"/>
              <a:t>처럼 </a:t>
            </a:r>
            <a:r>
              <a:rPr lang="en-US" altLang="ko-KR" dirty="0"/>
              <a:t>text</a:t>
            </a:r>
            <a:r>
              <a:rPr lang="ko-KR" altLang="en-US" dirty="0"/>
              <a:t>를 </a:t>
            </a:r>
            <a:r>
              <a:rPr lang="en-US" altLang="ko-KR" dirty="0"/>
              <a:t>array</a:t>
            </a:r>
            <a:r>
              <a:rPr lang="ko-KR" altLang="en-US" dirty="0"/>
              <a:t>로 표현하지만</a:t>
            </a:r>
            <a:r>
              <a:rPr lang="en-US" altLang="ko-KR" dirty="0"/>
              <a:t>,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이 아닌 연속적인 벡터로 표현하는 것 이라고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Embeding</a:t>
            </a:r>
            <a:r>
              <a:rPr lang="ko-KR" altLang="en-US" dirty="0"/>
              <a:t>은 </a:t>
            </a:r>
            <a:r>
              <a:rPr lang="en-US" altLang="ko-KR" dirty="0"/>
              <a:t>one hot </a:t>
            </a:r>
            <a:r>
              <a:rPr lang="en-US" altLang="ko-KR" dirty="0" err="1"/>
              <a:t>encodin</a:t>
            </a:r>
            <a:r>
              <a:rPr lang="ko-KR" altLang="en-US" dirty="0"/>
              <a:t>과 달리 미리 </a:t>
            </a:r>
            <a:r>
              <a:rPr lang="ko-KR" altLang="en-US" dirty="0" err="1"/>
              <a:t>하드코딩되는</a:t>
            </a:r>
            <a:r>
              <a:rPr lang="ko-KR" altLang="en-US" dirty="0"/>
              <a:t> 방식이 아닌</a:t>
            </a:r>
            <a:r>
              <a:rPr lang="en-US" altLang="ko-KR" dirty="0"/>
              <a:t>, </a:t>
            </a:r>
            <a:r>
              <a:rPr lang="ko-KR" altLang="en-US" dirty="0"/>
              <a:t>데이터로 부터 생성되는 방식입니다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4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파이토치에서는</a:t>
            </a:r>
            <a:r>
              <a:rPr lang="ko-KR" altLang="en-US" dirty="0"/>
              <a:t> 함수로 편하게 사용할 수 있고 실제로 더욱 좋은 성능을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임베딩은</a:t>
            </a:r>
            <a:r>
              <a:rPr lang="ko-KR" altLang="en-US" dirty="0"/>
              <a:t> </a:t>
            </a:r>
            <a:r>
              <a:rPr lang="en-US" altLang="ko-KR" dirty="0"/>
              <a:t>one hot </a:t>
            </a:r>
            <a:r>
              <a:rPr lang="en-US" altLang="ko-KR" dirty="0" err="1"/>
              <a:t>encodin</a:t>
            </a:r>
            <a:r>
              <a:rPr lang="ko-KR" altLang="en-US" dirty="0"/>
              <a:t>과 달리 비슷한 역할을 하는 단어</a:t>
            </a:r>
            <a:r>
              <a:rPr lang="en-US" altLang="ko-KR" dirty="0"/>
              <a:t>, </a:t>
            </a:r>
            <a:r>
              <a:rPr lang="ko-KR" altLang="en-US" dirty="0"/>
              <a:t>문자가 비슷한 벡터로 표현되며</a:t>
            </a:r>
            <a:r>
              <a:rPr lang="en-US" altLang="ko-KR" dirty="0"/>
              <a:t>, </a:t>
            </a:r>
            <a:r>
              <a:rPr lang="ko-KR" altLang="en-US" dirty="0"/>
              <a:t>서로 간의 관계가 벡터에 비슷하게 표현되어 딥러닝 학습 시 좀더 나은 결과를 낸다고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무엇보다 </a:t>
            </a:r>
            <a:r>
              <a:rPr lang="ko-KR" altLang="en-US" dirty="0" err="1"/>
              <a:t>하드코딩해야</a:t>
            </a:r>
            <a:r>
              <a:rPr lang="ko-KR" altLang="en-US" dirty="0"/>
              <a:t> 했던 </a:t>
            </a:r>
            <a:r>
              <a:rPr lang="en-US" altLang="ko-KR" dirty="0"/>
              <a:t>one-hot encoding</a:t>
            </a:r>
            <a:r>
              <a:rPr lang="ko-KR" altLang="en-US" dirty="0"/>
              <a:t>과 달리 함수로 편하게 쓸 수 있는 점이 매력적인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더욱 자세한 내용이 다음 강의에서 나오는 것으로 알고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3887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강의에서는 각 순환신경망 셀에 대한 비교나 설명이 없고</a:t>
            </a:r>
            <a:r>
              <a:rPr lang="en-US" altLang="ko-KR" dirty="0"/>
              <a:t>, </a:t>
            </a:r>
            <a:r>
              <a:rPr lang="ko-KR" altLang="en-US" dirty="0"/>
              <a:t>수식 등을 이해하기 힘들어 구현 대신 찾아서</a:t>
            </a:r>
            <a:r>
              <a:rPr lang="en-US" altLang="ko-KR" dirty="0"/>
              <a:t> </a:t>
            </a:r>
            <a:r>
              <a:rPr lang="ko-KR" altLang="en-US" dirty="0"/>
              <a:t>간단히 비교해보았습니다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RNN</a:t>
            </a:r>
            <a:r>
              <a:rPr lang="ko-KR" altLang="en-US" dirty="0"/>
              <a:t>은 </a:t>
            </a: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output </a:t>
            </a:r>
            <a:r>
              <a:rPr lang="ko-KR" altLang="en-US" dirty="0"/>
              <a:t>그리고 이들을 지나는 </a:t>
            </a:r>
            <a:r>
              <a:rPr lang="en-US" altLang="ko-KR" dirty="0"/>
              <a:t>tanh</a:t>
            </a:r>
            <a:r>
              <a:rPr lang="ko-KR" altLang="en-US" dirty="0"/>
              <a:t> </a:t>
            </a:r>
            <a:r>
              <a:rPr lang="en-US" altLang="ko-KR" dirty="0"/>
              <a:t>activation</a:t>
            </a:r>
            <a:r>
              <a:rPr lang="ko-KR" altLang="en-US" dirty="0"/>
              <a:t> 함수가 존재하는 간단한 구조입니다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RNN</a:t>
            </a:r>
            <a:r>
              <a:rPr lang="ko-KR" altLang="en-US" dirty="0"/>
              <a:t>셀의 장기의존성 문제를 해결하고</a:t>
            </a:r>
            <a:r>
              <a:rPr lang="en-US" altLang="ko-KR" dirty="0"/>
              <a:t>, </a:t>
            </a:r>
            <a:r>
              <a:rPr lang="ko-KR" altLang="en-US" dirty="0"/>
              <a:t>학습을 빠르게 만든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장기의존성 문제란</a:t>
            </a:r>
            <a:r>
              <a:rPr lang="en-US" altLang="ko-KR" dirty="0"/>
              <a:t>, </a:t>
            </a:r>
            <a:r>
              <a:rPr lang="ko-KR" altLang="en-US" dirty="0"/>
              <a:t>앞쪽 셀의 결과값이 뒤쪽 셀에 영향을 줘야하는 데</a:t>
            </a:r>
            <a:r>
              <a:rPr lang="en-US" altLang="ko-KR" dirty="0"/>
              <a:t>, </a:t>
            </a:r>
            <a:r>
              <a:rPr lang="ko-KR" altLang="en-US" dirty="0"/>
              <a:t>앞쪽 셀의 데이터가 특정 연상을 통해 변환 되거나 사라지는 일종의 셀 간의 </a:t>
            </a:r>
            <a:r>
              <a:rPr lang="en-US" altLang="ko-KR" dirty="0"/>
              <a:t>vanishing gradient </a:t>
            </a:r>
            <a:r>
              <a:rPr lang="ko-KR" altLang="en-US" dirty="0"/>
              <a:t>같은 현상이라고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forget gate</a:t>
            </a:r>
            <a:r>
              <a:rPr lang="ko-KR" altLang="en-US" dirty="0"/>
              <a:t>나 </a:t>
            </a:r>
            <a:r>
              <a:rPr lang="en-US" altLang="ko-KR" dirty="0"/>
              <a:t>input gate, output gate</a:t>
            </a:r>
            <a:r>
              <a:rPr lang="ko-KR" altLang="en-US" dirty="0"/>
              <a:t>를 지나면서 정보를 더하거나 삭제하여 이를 방지한다고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GRU</a:t>
            </a:r>
            <a:r>
              <a:rPr lang="ko-KR" altLang="en-US" dirty="0"/>
              <a:t>는 </a:t>
            </a:r>
            <a:r>
              <a:rPr lang="en-US" altLang="ko-KR" dirty="0"/>
              <a:t>RNN </a:t>
            </a:r>
            <a:r>
              <a:rPr lang="ko-KR" altLang="en-US" dirty="0"/>
              <a:t>보다 발달된 구조이며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LSTM</a:t>
            </a:r>
            <a:r>
              <a:rPr lang="ko-KR" altLang="en-US" dirty="0"/>
              <a:t>의 간소화된 구조입니다</a:t>
            </a:r>
            <a:r>
              <a:rPr lang="en-US" altLang="ko-KR" dirty="0"/>
              <a:t>. Output gate</a:t>
            </a:r>
            <a:r>
              <a:rPr lang="ko-KR" altLang="en-US" dirty="0"/>
              <a:t>는 없고</a:t>
            </a:r>
            <a:r>
              <a:rPr lang="en-US" altLang="ko-KR" dirty="0"/>
              <a:t>, Forget</a:t>
            </a:r>
            <a:r>
              <a:rPr lang="ko-KR" altLang="en-US" dirty="0"/>
              <a:t>과 </a:t>
            </a:r>
            <a:r>
              <a:rPr lang="en-US" altLang="ko-KR" dirty="0"/>
              <a:t>input gate</a:t>
            </a:r>
            <a:r>
              <a:rPr lang="ko-KR" altLang="en-US" dirty="0"/>
              <a:t>를 열고 닫는 식으로 제어합니다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연결하고 마지막 층에 필터를 통합한다고 설명이 되어있습니다</a:t>
            </a:r>
            <a:r>
              <a:rPr lang="en-US" altLang="ko-KR" dirty="0"/>
              <a:t>. </a:t>
            </a:r>
            <a:r>
              <a:rPr lang="ko-KR" altLang="en-US" dirty="0"/>
              <a:t>정확히는 구글에서 </a:t>
            </a:r>
            <a:r>
              <a:rPr lang="en-US" altLang="ko-KR" dirty="0"/>
              <a:t>CNN </a:t>
            </a:r>
            <a:r>
              <a:rPr lang="ko-KR" altLang="en-US" dirty="0"/>
              <a:t>모델 </a:t>
            </a:r>
            <a:r>
              <a:rPr lang="ko-KR" altLang="en-US" dirty="0" err="1"/>
              <a:t>학습시</a:t>
            </a:r>
            <a:r>
              <a:rPr lang="en-US" altLang="ko-KR" dirty="0"/>
              <a:t>, </a:t>
            </a:r>
            <a:r>
              <a:rPr lang="ko-KR" altLang="en-US" dirty="0"/>
              <a:t>관련성을 가진 </a:t>
            </a:r>
            <a:r>
              <a:rPr lang="ko-KR" altLang="en-US" dirty="0" err="1"/>
              <a:t>노드끼리만</a:t>
            </a:r>
            <a:r>
              <a:rPr lang="ko-KR" altLang="en-US" dirty="0"/>
              <a:t> 드문드문 연결해 주는 것이 촘촘하게 연결해주는 것보다 </a:t>
            </a:r>
            <a:r>
              <a:rPr lang="ko-KR" altLang="en-US" dirty="0" err="1"/>
              <a:t>연산량이</a:t>
            </a:r>
            <a:r>
              <a:rPr lang="ko-KR" altLang="en-US" dirty="0"/>
              <a:t> 적고 </a:t>
            </a:r>
            <a:r>
              <a:rPr lang="en-US" altLang="ko-KR" dirty="0"/>
              <a:t>overfitting</a:t>
            </a:r>
            <a:r>
              <a:rPr lang="ko-KR" altLang="en-US" dirty="0"/>
              <a:t>을 방지할 수 있다고 생각하였고</a:t>
            </a:r>
            <a:r>
              <a:rPr lang="en-US" altLang="ko-KR" dirty="0"/>
              <a:t>, </a:t>
            </a:r>
            <a:r>
              <a:rPr lang="ko-KR" altLang="en-US" dirty="0"/>
              <a:t>이를 위해 효과적인 </a:t>
            </a:r>
            <a:r>
              <a:rPr lang="en-US" altLang="ko-KR" dirty="0"/>
              <a:t>4</a:t>
            </a:r>
            <a:r>
              <a:rPr lang="ko-KR" altLang="en-US" dirty="0"/>
              <a:t>개의 필터를 골라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88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최초의 </a:t>
            </a:r>
            <a:r>
              <a:rPr lang="en-US" altLang="ko-KR" dirty="0"/>
              <a:t>naïve</a:t>
            </a:r>
            <a:r>
              <a:rPr lang="ko-KR" altLang="en-US" dirty="0"/>
              <a:t>한 버전의 </a:t>
            </a:r>
            <a:r>
              <a:rPr lang="en-US" altLang="ko-KR" dirty="0"/>
              <a:t>inception </a:t>
            </a:r>
            <a:r>
              <a:rPr lang="ko-KR" altLang="en-US" dirty="0"/>
              <a:t>모듈을 만들었습니다</a:t>
            </a:r>
            <a:r>
              <a:rPr lang="en-US" altLang="ko-KR" dirty="0"/>
              <a:t>. </a:t>
            </a:r>
            <a:r>
              <a:rPr lang="ko-KR" altLang="en-US" dirty="0"/>
              <a:t>하지만 이 구조에는 문제가 있었는데</a:t>
            </a:r>
            <a:r>
              <a:rPr lang="en-US" altLang="ko-KR" dirty="0"/>
              <a:t>, </a:t>
            </a:r>
            <a:r>
              <a:rPr lang="ko-KR" altLang="en-US" dirty="0"/>
              <a:t>컴퓨팅 인프라와 기술이 이러한 드문드문한 구조가 아닌 </a:t>
            </a:r>
            <a:r>
              <a:rPr lang="en-US" altLang="ko-KR" dirty="0"/>
              <a:t>DNN </a:t>
            </a:r>
            <a:r>
              <a:rPr lang="ko-KR" altLang="en-US" dirty="0"/>
              <a:t>위주의 </a:t>
            </a:r>
            <a:r>
              <a:rPr lang="en-US" altLang="ko-KR" dirty="0"/>
              <a:t>densely</a:t>
            </a:r>
            <a:r>
              <a:rPr lang="ko-KR" altLang="en-US" dirty="0"/>
              <a:t>한 구조 계산에 특화되게 발전하여 생각보다 연산이 효율적이지 못했고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26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해결하기위해 </a:t>
            </a:r>
            <a:r>
              <a:rPr lang="ko-KR" altLang="en-US" dirty="0" err="1"/>
              <a:t>이런식으로</a:t>
            </a:r>
            <a:r>
              <a:rPr lang="ko-KR" altLang="en-US" dirty="0"/>
              <a:t> </a:t>
            </a:r>
            <a:r>
              <a:rPr lang="en-US" altLang="ko-KR" dirty="0"/>
              <a:t>1x1 convolutions </a:t>
            </a:r>
            <a:r>
              <a:rPr lang="ko-KR" altLang="en-US" dirty="0"/>
              <a:t>필터를 집어넣어 연산양을 감소시켰습니다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86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강의에서 설명한대로</a:t>
            </a:r>
            <a:r>
              <a:rPr lang="en-US" altLang="ko-KR" dirty="0"/>
              <a:t>, 1</a:t>
            </a:r>
            <a:r>
              <a:rPr lang="ko-KR" altLang="en-US" dirty="0"/>
              <a:t>바이</a:t>
            </a:r>
            <a:r>
              <a:rPr lang="en-US" altLang="ko-KR" dirty="0"/>
              <a:t>1 convolution</a:t>
            </a:r>
            <a:r>
              <a:rPr lang="ko-KR" altLang="en-US" dirty="0"/>
              <a:t>을 사용하여 채널 수 조절과 파라미터</a:t>
            </a:r>
            <a:r>
              <a:rPr lang="en-US" altLang="ko-KR" dirty="0"/>
              <a:t>, </a:t>
            </a:r>
            <a:r>
              <a:rPr lang="ko-KR" altLang="en-US" dirty="0" err="1"/>
              <a:t>연산량</a:t>
            </a:r>
            <a:r>
              <a:rPr lang="ko-KR" altLang="en-US" dirty="0"/>
              <a:t> 감소등의 효과를 얻을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29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inception module</a:t>
            </a:r>
            <a:r>
              <a:rPr lang="ko-KR" altLang="en-US" dirty="0"/>
              <a:t>을 예제를 따라서 구현해보았습니다</a:t>
            </a:r>
            <a:r>
              <a:rPr lang="en-US" altLang="ko-KR" dirty="0"/>
              <a:t>, MNIST Dataset</a:t>
            </a:r>
            <a:r>
              <a:rPr lang="ko-KR" altLang="en-US" dirty="0"/>
              <a:t>을 이용했고</a:t>
            </a:r>
            <a:r>
              <a:rPr lang="en-US" altLang="ko-KR" dirty="0"/>
              <a:t>, 2</a:t>
            </a:r>
            <a:r>
              <a:rPr lang="ko-KR" altLang="en-US" dirty="0"/>
              <a:t>개의 </a:t>
            </a:r>
            <a:r>
              <a:rPr lang="en-US" altLang="ko-KR" dirty="0"/>
              <a:t>Inception Module</a:t>
            </a:r>
            <a:r>
              <a:rPr lang="ko-KR" altLang="en-US" dirty="0"/>
              <a:t>이 </a:t>
            </a:r>
            <a:r>
              <a:rPr lang="en-US" altLang="ko-KR" dirty="0"/>
              <a:t>2</a:t>
            </a:r>
            <a:r>
              <a:rPr lang="ko-KR" altLang="en-US" dirty="0"/>
              <a:t>개 겹쳐 일자로만 진행되는 </a:t>
            </a:r>
            <a:r>
              <a:rPr lang="ko-KR" altLang="en-US" dirty="0" err="1"/>
              <a:t>간략화된</a:t>
            </a:r>
            <a:r>
              <a:rPr lang="ko-KR" altLang="en-US" dirty="0"/>
              <a:t> </a:t>
            </a:r>
            <a:r>
              <a:rPr lang="ko-KR" altLang="en-US" dirty="0" err="1"/>
              <a:t>모듈이였습니다</a:t>
            </a:r>
            <a:r>
              <a:rPr lang="en-US" altLang="ko-KR" dirty="0"/>
              <a:t>. </a:t>
            </a:r>
            <a:r>
              <a:rPr lang="ko-KR" altLang="en-US" dirty="0"/>
              <a:t>간단하고 단순한 선형 구조였지만</a:t>
            </a:r>
            <a:r>
              <a:rPr lang="en-US" altLang="ko-KR" dirty="0"/>
              <a:t>, 10</a:t>
            </a:r>
            <a:r>
              <a:rPr lang="ko-KR" altLang="en-US" dirty="0"/>
              <a:t>번의 </a:t>
            </a:r>
            <a:r>
              <a:rPr lang="en-US" altLang="ko-KR" dirty="0"/>
              <a:t>epoch </a:t>
            </a:r>
            <a:r>
              <a:rPr lang="ko-KR" altLang="en-US" dirty="0"/>
              <a:t>만으로도 높은 </a:t>
            </a:r>
            <a:r>
              <a:rPr lang="en-US" altLang="ko-KR" dirty="0"/>
              <a:t>accuracy</a:t>
            </a:r>
            <a:r>
              <a:rPr lang="ko-KR" altLang="en-US" dirty="0"/>
              <a:t>에 도달하는 성능을 가졌습니다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엑서사이즈로</a:t>
            </a:r>
            <a:r>
              <a:rPr lang="ko-KR" altLang="en-US" dirty="0"/>
              <a:t> </a:t>
            </a:r>
            <a:r>
              <a:rPr lang="ko-KR" altLang="en-US" dirty="0" err="1"/>
              <a:t>구글넷</a:t>
            </a:r>
            <a:r>
              <a:rPr lang="ko-KR" altLang="en-US" dirty="0"/>
              <a:t> 버전 </a:t>
            </a:r>
            <a:r>
              <a:rPr lang="en-US" altLang="ko-KR" dirty="0"/>
              <a:t>3</a:t>
            </a:r>
            <a:r>
              <a:rPr lang="ko-KR" altLang="en-US" dirty="0"/>
              <a:t>과 버전 </a:t>
            </a:r>
            <a:r>
              <a:rPr lang="en-US" altLang="ko-KR" dirty="0"/>
              <a:t>4</a:t>
            </a:r>
            <a:r>
              <a:rPr lang="ko-KR" altLang="en-US" dirty="0"/>
              <a:t>를 구현해보라고 하였는데</a:t>
            </a:r>
            <a:r>
              <a:rPr lang="en-US" altLang="ko-KR" dirty="0"/>
              <a:t>, </a:t>
            </a:r>
            <a:r>
              <a:rPr lang="ko-KR" altLang="en-US" dirty="0"/>
              <a:t>찾아 보니 아주 복잡한 구조로</a:t>
            </a:r>
            <a:r>
              <a:rPr lang="en-US" altLang="ko-KR" dirty="0"/>
              <a:t>, </a:t>
            </a:r>
            <a:r>
              <a:rPr lang="ko-KR" altLang="en-US" dirty="0"/>
              <a:t>구현이 힘들고</a:t>
            </a:r>
            <a:r>
              <a:rPr lang="en-US" altLang="ko-KR" dirty="0"/>
              <a:t>, </a:t>
            </a:r>
            <a:r>
              <a:rPr lang="ko-KR" altLang="en-US" dirty="0"/>
              <a:t>학습에만 몇 달은 걸릴 것 같아서 포기하고 버전에 따른 대략적인 특징을 조사해보았습니다</a:t>
            </a:r>
            <a:r>
              <a:rPr lang="en-US" altLang="ko-KR" dirty="0"/>
              <a:t>. </a:t>
            </a:r>
            <a:r>
              <a:rPr lang="ko-KR" altLang="en-US" dirty="0"/>
              <a:t>혹시 구현해보신 분 </a:t>
            </a:r>
            <a:r>
              <a:rPr lang="ko-KR" altLang="en-US" dirty="0" err="1"/>
              <a:t>계신가요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좌측 </a:t>
            </a:r>
            <a:r>
              <a:rPr lang="ko-KR" altLang="en-US" dirty="0" err="1"/>
              <a:t>부터</a:t>
            </a:r>
            <a:r>
              <a:rPr lang="ko-KR" altLang="en-US" dirty="0"/>
              <a:t> 버전 </a:t>
            </a:r>
            <a:r>
              <a:rPr lang="en-US" altLang="ko-KR" dirty="0"/>
              <a:t>1, </a:t>
            </a:r>
            <a:r>
              <a:rPr lang="ko-KR" altLang="en-US" dirty="0"/>
              <a:t>버전 </a:t>
            </a:r>
            <a:r>
              <a:rPr lang="en-US" altLang="ko-KR" dirty="0"/>
              <a:t>2,3, </a:t>
            </a:r>
            <a:r>
              <a:rPr lang="ko-KR" altLang="en-US" dirty="0"/>
              <a:t>버전 </a:t>
            </a:r>
            <a:r>
              <a:rPr lang="en-US" altLang="ko-KR" dirty="0"/>
              <a:t>4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V2</a:t>
            </a:r>
            <a:r>
              <a:rPr lang="ko-KR" altLang="en-US" dirty="0"/>
              <a:t>는 </a:t>
            </a:r>
            <a:r>
              <a:rPr lang="en-US" altLang="ko-KR" dirty="0" err="1"/>
              <a:t>vgsd</a:t>
            </a:r>
            <a:r>
              <a:rPr lang="ko-KR" altLang="en-US" dirty="0"/>
              <a:t>라는 </a:t>
            </a:r>
            <a:r>
              <a:rPr lang="en-US" altLang="ko-KR" dirty="0"/>
              <a:t>2</a:t>
            </a:r>
            <a:r>
              <a:rPr lang="ko-KR" altLang="en-US" dirty="0"/>
              <a:t>위 보다 </a:t>
            </a:r>
            <a:r>
              <a:rPr lang="ko-KR" altLang="en-US" dirty="0" err="1"/>
              <a:t>안쓰여서</a:t>
            </a:r>
            <a:r>
              <a:rPr lang="ko-KR" altLang="en-US" dirty="0"/>
              <a:t> </a:t>
            </a:r>
            <a:r>
              <a:rPr lang="ko-KR" altLang="en-US" dirty="0" err="1"/>
              <a:t>저런식으로</a:t>
            </a:r>
            <a:r>
              <a:rPr lang="ko-KR" altLang="en-US" dirty="0"/>
              <a:t> 바꿈</a:t>
            </a:r>
            <a:r>
              <a:rPr lang="en-US" altLang="ko-KR" dirty="0"/>
              <a:t>, v3</a:t>
            </a:r>
            <a:r>
              <a:rPr lang="ko-KR" altLang="en-US" dirty="0"/>
              <a:t>는 </a:t>
            </a:r>
            <a:r>
              <a:rPr lang="en-US" altLang="ko-KR" dirty="0" err="1"/>
              <a:t>pretained</a:t>
            </a:r>
            <a:r>
              <a:rPr lang="en-US" altLang="ko-KR" dirty="0"/>
              <a:t> </a:t>
            </a:r>
            <a:r>
              <a:rPr lang="ko-KR" altLang="en-US" dirty="0"/>
              <a:t>모델로 다운로드 받으면 나오는 버전이라고 함</a:t>
            </a:r>
            <a:r>
              <a:rPr lang="en-US" altLang="ko-KR" dirty="0"/>
              <a:t>. V4</a:t>
            </a:r>
            <a:r>
              <a:rPr lang="ko-KR" altLang="en-US" dirty="0"/>
              <a:t>는 엄밀히 말하면 </a:t>
            </a:r>
            <a:r>
              <a:rPr lang="en-US" altLang="ko-KR" dirty="0" err="1"/>
              <a:t>resnet</a:t>
            </a:r>
            <a:r>
              <a:rPr lang="ko-KR" altLang="en-US" dirty="0"/>
              <a:t>이 </a:t>
            </a:r>
            <a:r>
              <a:rPr lang="ko-KR" altLang="en-US" dirty="0" err="1"/>
              <a:t>적용되</a:t>
            </a:r>
            <a:r>
              <a:rPr lang="ko-KR" altLang="en-US" dirty="0"/>
              <a:t> 있지 않으며</a:t>
            </a:r>
            <a:r>
              <a:rPr lang="en-US" altLang="ko-KR" dirty="0"/>
              <a:t>, </a:t>
            </a:r>
            <a:r>
              <a:rPr lang="ko-KR" altLang="en-US" dirty="0"/>
              <a:t>적용된 </a:t>
            </a:r>
            <a:r>
              <a:rPr lang="en-US" altLang="ko-KR" dirty="0"/>
              <a:t>inception –</a:t>
            </a: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버전이 따로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8B006-4AAA-4E1B-A0BB-344EA6DAFB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3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3F57-335F-4C73-B9B3-9B84FB227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658319-6606-41F9-9561-61B644AC5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D2B4B-1D3E-45B3-B3BA-6572A659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3E713-CD45-481E-B1E7-DD710EDD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8550-A05C-4D77-9BE4-8F8AEBF5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E0AE-045B-4D81-8270-82A7AACF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3283D-E3A0-4D45-8A24-00882477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40BEE-DF5B-450B-A19D-8452D7B7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CB5CA-C350-4DA2-9E68-C8533B9C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7D46D-CA59-4C42-AE47-2FAC0B5E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2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DD084B-1EDE-4DAA-964B-F63C238B2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3F9261-465E-45D2-88F4-4D04403CA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B2B161-7965-46E2-9640-4E43D345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4F262-1A86-434C-9BDD-767A0092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86FC3-91F6-4250-87F8-252D5125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3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02367-63F3-4E23-8519-791BDF2D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EA54C-3A4D-44DE-84A8-6A9F44BC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F63CA-9DAC-4954-AD8C-7CB4DBB3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B2B01-BD7B-4277-A1F5-D33FCDF2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EBC9E-4C0C-40AC-9B1C-2AF4E72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0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3E2F9-0192-44BA-AD58-A1E103E9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CD25D-8C1B-480E-A706-48DFD89BD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7BD86-4A8E-4436-A8A9-ECF4092B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9A79E-3231-437C-841A-55E863C3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715A6-759C-4C7E-B0F6-C85F2175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0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1B86-6781-41B0-BDAB-B6F96B8F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CAA04-38BB-46F6-9986-9EC6A1C02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5112E-D417-4A48-B448-A8AEBFB3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E7FAF-B463-4C68-B76B-2E8D0B94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CD953-011B-4A8A-9D68-D139600D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7BED2F-3443-4722-BA73-CC200E22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8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9DEDC-97F4-4B1F-9FC9-BD3EB61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A6506-A11A-4C47-A359-9E3488FD6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67013-017A-4CDF-A00D-CB6D642EE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9A3320-36A7-4EF8-A8D2-D68A0BEBD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DB2741-F5A5-49EB-B1FC-BA5C294C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7FBE8F-4019-4AEA-B375-256D21F1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F2714E-DEB7-460C-B88A-972637733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D7B0A4-AC60-4363-8535-1D6A6EF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9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49FA7-EF15-47CA-8156-54234F74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17215B-3BE5-494F-B3A4-B9344899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C3C0B-47CC-426A-B52E-D52062E6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9F85A6-5BAA-4BFC-BF97-61C2EE7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4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6F70CE-629C-4DFF-A0E9-C0702EC1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705F9A-E5F8-4FD9-A014-C64DE09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176BC-8BB6-4CD2-91EB-383F92F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5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E5CB-2AB7-4CF3-8934-178036A7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8CE75-212C-4FF1-B95B-30D6225B0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FEF81-F571-4C59-92E7-2859BC87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4D32-D9BB-468F-905E-81C0C824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45BA0-19CB-4AC9-AA51-7B1078C2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D6218-6FF9-4DF9-B801-B6A14C14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4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A0154-12FA-49C4-9CAA-D36B151E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641D9-8F8E-4C05-9ED3-94EAF2E75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6200B8-1D57-4817-90E7-C540FCD81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10CC1-348D-4EBE-A964-38CE9067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85C7A-3BAE-46A2-94CB-C209B334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89A54-6D2E-4D12-8F8D-7416D69A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519DE6-2643-46D4-97A8-29CBFA3D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9C3843-E07C-4DF7-A883-1BA49A30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6FC73-714D-4896-9ECC-4DE227608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210-9702-4423-BEEB-BEA89BEE9738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5E68B-3CE7-45E1-A04B-5BB8D628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0535C-4FD4-4205-9F6F-154AAC572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9D159-C1AD-4A30-8319-22CD1DFC38B1}"/>
              </a:ext>
            </a:extLst>
          </p:cNvPr>
          <p:cNvSpPr txBox="1"/>
          <p:nvPr/>
        </p:nvSpPr>
        <p:spPr>
          <a:xfrm>
            <a:off x="3290583" y="2338750"/>
            <a:ext cx="5610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CNN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&amp;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81B1C0-280C-434B-8934-5783CC74FBBB}"/>
              </a:ext>
            </a:extLst>
          </p:cNvPr>
          <p:cNvGrpSpPr/>
          <p:nvPr/>
        </p:nvGrpSpPr>
        <p:grpSpPr>
          <a:xfrm>
            <a:off x="4457700" y="1943100"/>
            <a:ext cx="3276600" cy="307777"/>
            <a:chOff x="4457700" y="1466850"/>
            <a:chExt cx="3276600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A24D05-F7A5-4DE2-817F-028DA6469AF4}"/>
                </a:ext>
              </a:extLst>
            </p:cNvPr>
            <p:cNvSpPr/>
            <p:nvPr/>
          </p:nvSpPr>
          <p:spPr>
            <a:xfrm>
              <a:off x="4457700" y="1477863"/>
              <a:ext cx="3276600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8F0FD7-2D63-45F6-AB97-4B7F45A747E9}"/>
                </a:ext>
              </a:extLst>
            </p:cNvPr>
            <p:cNvSpPr txBox="1"/>
            <p:nvPr/>
          </p:nvSpPr>
          <p:spPr>
            <a:xfrm>
              <a:off x="5603720" y="1466850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D-ai-</a:t>
              </a:r>
              <a:r>
                <a:rPr lang="en-US" altLang="ko-KR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ving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DCC3B-9A1B-4FAB-A7C5-E77601339932}"/>
              </a:ext>
            </a:extLst>
          </p:cNvPr>
          <p:cNvSpPr/>
          <p:nvPr/>
        </p:nvSpPr>
        <p:spPr>
          <a:xfrm>
            <a:off x="152400" y="161925"/>
            <a:ext cx="11887200" cy="6534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PyTorch">
            <a:extLst>
              <a:ext uri="{FF2B5EF4-FFF2-40B4-BE49-F238E27FC236}">
                <a16:creationId xmlns:a16="http://schemas.microsoft.com/office/drawing/2014/main" id="{9D10E999-ABE6-45F4-9668-E8BF303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930" y="180053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46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533;p75">
            <a:extLst>
              <a:ext uri="{FF2B5EF4-FFF2-40B4-BE49-F238E27FC236}">
                <a16:creationId xmlns:a16="http://schemas.microsoft.com/office/drawing/2014/main" id="{2717555C-7B19-4E65-AFA8-AE2630529A8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9983" t="5437" r="8647" b="32477"/>
          <a:stretch/>
        </p:blipFill>
        <p:spPr>
          <a:xfrm>
            <a:off x="2376486" y="3892646"/>
            <a:ext cx="7362825" cy="26756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991D1-D924-4E80-A3C0-590BADAF257F}"/>
              </a:ext>
            </a:extLst>
          </p:cNvPr>
          <p:cNvSpPr txBox="1"/>
          <p:nvPr/>
        </p:nvSpPr>
        <p:spPr>
          <a:xfrm>
            <a:off x="3028950" y="1118474"/>
            <a:ext cx="6134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R" sz="2800" dirty="0">
                <a:solidFill>
                  <a:schemeClr val="bg1"/>
                </a:solidFill>
              </a:rPr>
              <a:t>Problems with stacking layers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1" name="Google Shape;549;p77">
            <a:extLst>
              <a:ext uri="{FF2B5EF4-FFF2-40B4-BE49-F238E27FC236}">
                <a16:creationId xmlns:a16="http://schemas.microsoft.com/office/drawing/2014/main" id="{64DD6092-5069-400E-B8C2-EDEED2433010}"/>
              </a:ext>
            </a:extLst>
          </p:cNvPr>
          <p:cNvSpPr txBox="1">
            <a:spLocks/>
          </p:cNvSpPr>
          <p:nvPr/>
        </p:nvSpPr>
        <p:spPr>
          <a:xfrm>
            <a:off x="65921" y="1627536"/>
            <a:ext cx="11983956" cy="2104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127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sz="17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4381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sz="20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546100" indent="-457200">
              <a:buClr>
                <a:schemeClr val="bg1"/>
              </a:buClr>
              <a:buSzPts val="2200"/>
              <a:buFont typeface="+mj-ea"/>
              <a:buAutoNum type="circleNumDbPlain"/>
            </a:pPr>
            <a:r>
              <a:rPr lang="en-US" sz="2200" dirty="0">
                <a:solidFill>
                  <a:schemeClr val="bg1"/>
                </a:solidFill>
              </a:rPr>
              <a:t>Vanishing gradients problem</a:t>
            </a:r>
          </a:p>
          <a:p>
            <a:pPr marL="546100" indent="-457200">
              <a:spcBef>
                <a:spcPts val="0"/>
              </a:spcBef>
              <a:buClr>
                <a:schemeClr val="bg1"/>
              </a:buClr>
              <a:buSzPts val="2200"/>
              <a:buFont typeface="+mj-ea"/>
              <a:buAutoNum type="circleNumDbPlain"/>
            </a:pPr>
            <a:r>
              <a:rPr lang="en-US" sz="2200" dirty="0">
                <a:solidFill>
                  <a:schemeClr val="bg1"/>
                </a:solidFill>
              </a:rPr>
              <a:t>Back propagation kind of gives up…</a:t>
            </a:r>
          </a:p>
          <a:p>
            <a:pPr marL="546100" indent="-457200">
              <a:spcBef>
                <a:spcPts val="0"/>
              </a:spcBef>
              <a:buClr>
                <a:schemeClr val="bg1"/>
              </a:buClr>
              <a:buSzPts val="2200"/>
              <a:buFont typeface="+mj-ea"/>
              <a:buAutoNum type="circleNumDbPlain"/>
            </a:pPr>
            <a:r>
              <a:rPr lang="en-US" sz="2200" dirty="0">
                <a:solidFill>
                  <a:schemeClr val="bg1"/>
                </a:solidFill>
              </a:rPr>
              <a:t>Degradation problem</a:t>
            </a:r>
          </a:p>
          <a:p>
            <a:pPr marL="546100" lvl="1" indent="0">
              <a:spcBef>
                <a:spcPts val="0"/>
              </a:spcBef>
              <a:buClr>
                <a:schemeClr val="bg1"/>
              </a:buClr>
              <a:buSzPts val="2200"/>
              <a:buNone/>
            </a:pPr>
            <a:r>
              <a:rPr lang="en-US" sz="2200" dirty="0">
                <a:solidFill>
                  <a:schemeClr val="bg1"/>
                </a:solidFill>
              </a:rPr>
              <a:t>- with increased network depth accuracy gets saturated and then rapidly degrades</a:t>
            </a:r>
          </a:p>
        </p:txBody>
      </p:sp>
    </p:spTree>
    <p:extLst>
      <p:ext uri="{BB962C8B-B14F-4D97-AF65-F5344CB8AC3E}">
        <p14:creationId xmlns:p14="http://schemas.microsoft.com/office/powerpoint/2010/main" val="2076852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A0B7CE5-2120-4114-A663-4B84166F9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325" y="1373466"/>
            <a:ext cx="8564676" cy="47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06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EA9528-1B0A-42E0-9938-84CF41300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8116" y="3814651"/>
            <a:ext cx="3924848" cy="242921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CB4B11-82AA-44FF-8F94-EAD995082451}"/>
              </a:ext>
            </a:extLst>
          </p:cNvPr>
          <p:cNvSpPr/>
          <p:nvPr/>
        </p:nvSpPr>
        <p:spPr>
          <a:xfrm>
            <a:off x="7588655" y="3236453"/>
            <a:ext cx="259430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Inception Resnet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B1DF58-31F4-4124-B3FF-E7C6B36FAC91}"/>
              </a:ext>
            </a:extLst>
          </p:cNvPr>
          <p:cNvSpPr txBox="1"/>
          <p:nvPr/>
        </p:nvSpPr>
        <p:spPr>
          <a:xfrm>
            <a:off x="4740015" y="4352411"/>
            <a:ext cx="2667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VS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FBF7A-E1EA-4837-B732-0F3070C4A615}"/>
              </a:ext>
            </a:extLst>
          </p:cNvPr>
          <p:cNvSpPr txBox="1"/>
          <p:nvPr/>
        </p:nvSpPr>
        <p:spPr>
          <a:xfrm>
            <a:off x="4065681" y="5186832"/>
            <a:ext cx="3753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4 epoch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E5226D-5572-40F3-B619-DF060C09DD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701" b="10542"/>
          <a:stretch/>
        </p:blipFill>
        <p:spPr>
          <a:xfrm>
            <a:off x="3868999" y="540335"/>
            <a:ext cx="3755223" cy="28343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EE8D69-0450-4694-812C-3B211B34A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913" y="3627698"/>
            <a:ext cx="3943900" cy="276263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1ED2DAC-C3CB-4CF4-B6FB-EA532091CA49}"/>
              </a:ext>
            </a:extLst>
          </p:cNvPr>
          <p:cNvSpPr/>
          <p:nvPr/>
        </p:nvSpPr>
        <p:spPr>
          <a:xfrm>
            <a:off x="2211512" y="3052464"/>
            <a:ext cx="1484702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Inception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D8FD843D-1C68-44EE-8E1F-86A727A9AEFA}"/>
              </a:ext>
            </a:extLst>
          </p:cNvPr>
          <p:cNvSpPr/>
          <p:nvPr/>
        </p:nvSpPr>
        <p:spPr>
          <a:xfrm rot="16200000" flipH="1">
            <a:off x="4069828" y="2475750"/>
            <a:ext cx="607369" cy="955897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98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8AF0A934-1B3F-44DF-9D70-B9B4F6213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083" y="1540438"/>
            <a:ext cx="66865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172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DX방탄고딕" panose="02020600000000000000" pitchFamily="18" charset="-127"/>
              </a:rPr>
              <a:t>RNN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Basic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7BCCDA-BE78-4710-95DC-5C9B18771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47" y="1518019"/>
            <a:ext cx="11307753" cy="3658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920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DX방탄고딕" panose="02020600000000000000" pitchFamily="18" charset="-127"/>
              </a:rPr>
              <a:t>Basic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12290" name="Picture 2" descr="003 RNN - Architectural Types of Different Recurrent Neural Networks">
            <a:extLst>
              <a:ext uri="{FF2B5EF4-FFF2-40B4-BE49-F238E27FC236}">
                <a16:creationId xmlns:a16="http://schemas.microsoft.com/office/drawing/2014/main" id="{BF15463E-5590-4CFC-8433-DE75AFD6C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43" y="1154567"/>
            <a:ext cx="9503513" cy="533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84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4A4C08-595A-48EE-A98F-0A850F2B7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608" y="1328654"/>
            <a:ext cx="8897592" cy="1190791"/>
          </a:xfrm>
          <a:prstGeom prst="rect">
            <a:avLst/>
          </a:prstGeom>
        </p:spPr>
      </p:pic>
      <p:pic>
        <p:nvPicPr>
          <p:cNvPr id="10" name="Google Shape;213;p46">
            <a:extLst>
              <a:ext uri="{FF2B5EF4-FFF2-40B4-BE49-F238E27FC236}">
                <a16:creationId xmlns:a16="http://schemas.microsoft.com/office/drawing/2014/main" id="{A180219A-0219-4B38-85F7-145691D00DC1}"/>
              </a:ext>
            </a:extLst>
          </p:cNvPr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-222626" y="2367830"/>
            <a:ext cx="3180862" cy="375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2F2D45-7D4C-4909-B397-F67C5C93EF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983" y="3497728"/>
            <a:ext cx="8249801" cy="264832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6B8229F-CA8E-4966-8241-D83D729480B9}"/>
              </a:ext>
            </a:extLst>
          </p:cNvPr>
          <p:cNvSpPr/>
          <p:nvPr/>
        </p:nvSpPr>
        <p:spPr>
          <a:xfrm>
            <a:off x="2735608" y="3007494"/>
            <a:ext cx="118869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Hidden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3BB7FD-38A3-4A7C-9FF2-21A67DD4719D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524125" y="3236094"/>
            <a:ext cx="211483" cy="62153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BEA8FE-4809-48D9-97F1-255A177721C3}"/>
              </a:ext>
            </a:extLst>
          </p:cNvPr>
          <p:cNvSpPr/>
          <p:nvPr/>
        </p:nvSpPr>
        <p:spPr>
          <a:xfrm>
            <a:off x="1909298" y="4609969"/>
            <a:ext cx="118869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AD848E8-BC57-4579-950B-9061D41612AF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90650" y="4838569"/>
            <a:ext cx="518648" cy="1811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635EF2-7CFE-40EF-BE5C-474E0C5E0CF7}"/>
              </a:ext>
            </a:extLst>
          </p:cNvPr>
          <p:cNvSpPr/>
          <p:nvPr/>
        </p:nvSpPr>
        <p:spPr>
          <a:xfrm>
            <a:off x="883655" y="1632984"/>
            <a:ext cx="118869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6D1F5CC-536C-4BE7-8CF6-708F5200007C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1390650" y="2090184"/>
            <a:ext cx="87351" cy="37022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19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00922E-DA52-4E81-A640-2A56CA258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85" y="3452658"/>
            <a:ext cx="9488224" cy="32865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DCDBC7-AFA1-403D-8716-6A44EEEAB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491" y="996304"/>
            <a:ext cx="483937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7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740D6F-CB54-4641-B912-2F2BAFCCCD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5" t="7039" r="1576" b="2477"/>
          <a:stretch/>
        </p:blipFill>
        <p:spPr>
          <a:xfrm>
            <a:off x="3259393" y="711951"/>
            <a:ext cx="8220075" cy="32928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81A53-5497-4A22-8CD2-350CCEB75B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827"/>
          <a:stretch/>
        </p:blipFill>
        <p:spPr>
          <a:xfrm>
            <a:off x="3638337" y="4231269"/>
            <a:ext cx="7462186" cy="2400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C6C53B-A822-4693-8A63-910902398C14}"/>
              </a:ext>
            </a:extLst>
          </p:cNvPr>
          <p:cNvSpPr txBox="1"/>
          <p:nvPr/>
        </p:nvSpPr>
        <p:spPr>
          <a:xfrm>
            <a:off x="179841" y="3875462"/>
            <a:ext cx="3657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Shape =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(</a:t>
            </a:r>
            <a:r>
              <a:rPr lang="ko-KR" altLang="en-US" sz="2400" dirty="0">
                <a:solidFill>
                  <a:schemeClr val="bg1"/>
                </a:solidFill>
              </a:rPr>
              <a:t>배치 수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시퀀스 크기</a:t>
            </a:r>
            <a:r>
              <a:rPr lang="en-US" altLang="ko-KR" sz="2400" dirty="0">
                <a:solidFill>
                  <a:schemeClr val="bg1"/>
                </a:solidFill>
              </a:rPr>
              <a:t>, input</a:t>
            </a:r>
            <a:r>
              <a:rPr lang="ko-KR" altLang="en-US" sz="2400" dirty="0">
                <a:solidFill>
                  <a:schemeClr val="bg1"/>
                </a:solidFill>
              </a:rPr>
              <a:t> 크기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17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sp>
        <p:nvSpPr>
          <p:cNvPr id="11" name="화살표: 원형 10">
            <a:extLst>
              <a:ext uri="{FF2B5EF4-FFF2-40B4-BE49-F238E27FC236}">
                <a16:creationId xmlns:a16="http://schemas.microsoft.com/office/drawing/2014/main" id="{4E41C710-FF89-42B6-97D6-7E67E9492191}"/>
              </a:ext>
            </a:extLst>
          </p:cNvPr>
          <p:cNvSpPr/>
          <p:nvPr/>
        </p:nvSpPr>
        <p:spPr>
          <a:xfrm rot="5400000">
            <a:off x="4682675" y="1589138"/>
            <a:ext cx="526171" cy="681292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3CE707-6F64-42F5-B14D-6D4AD44B9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257" y="1626100"/>
            <a:ext cx="4139693" cy="6073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71739C-D222-43B4-97C7-6B8DC54BE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218" y="1772599"/>
            <a:ext cx="3801005" cy="3143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E15B4F-C8C9-49DB-A5EB-D2ED77DC5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015" y="2369364"/>
            <a:ext cx="4442042" cy="527022"/>
          </a:xfrm>
          <a:prstGeom prst="rect">
            <a:avLst/>
          </a:prstGeom>
        </p:spPr>
      </p:pic>
      <p:pic>
        <p:nvPicPr>
          <p:cNvPr id="18" name="Google Shape;502;p69">
            <a:extLst>
              <a:ext uri="{FF2B5EF4-FFF2-40B4-BE49-F238E27FC236}">
                <a16:creationId xmlns:a16="http://schemas.microsoft.com/office/drawing/2014/main" id="{F89DFB35-40B9-4C43-BECC-35DEE33D929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7350" y="3169690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55BC5E-12A3-4BB0-B2B9-50219780E8F0}"/>
              </a:ext>
            </a:extLst>
          </p:cNvPr>
          <p:cNvSpPr/>
          <p:nvPr/>
        </p:nvSpPr>
        <p:spPr>
          <a:xfrm>
            <a:off x="7618015" y="3211568"/>
            <a:ext cx="4162500" cy="3331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504;p69">
            <a:extLst>
              <a:ext uri="{FF2B5EF4-FFF2-40B4-BE49-F238E27FC236}">
                <a16:creationId xmlns:a16="http://schemas.microsoft.com/office/drawing/2014/main" id="{3C6730C5-655C-4530-A469-60279E33BC2B}"/>
              </a:ext>
            </a:extLst>
          </p:cNvPr>
          <p:cNvSpPr txBox="1"/>
          <p:nvPr/>
        </p:nvSpPr>
        <p:spPr>
          <a:xfrm>
            <a:off x="7716835" y="3366323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 dirty="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lang="en" sz="12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4770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6E7E95-1A18-468F-A5A8-75733F7A58FA}"/>
              </a:ext>
            </a:extLst>
          </p:cNvPr>
          <p:cNvSpPr/>
          <p:nvPr/>
        </p:nvSpPr>
        <p:spPr>
          <a:xfrm>
            <a:off x="4669897" y="5286477"/>
            <a:ext cx="1950169" cy="1086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Previous layer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E3988-0B5F-4030-A6B8-CAAB377CFF03}"/>
              </a:ext>
            </a:extLst>
          </p:cNvPr>
          <p:cNvSpPr/>
          <p:nvPr/>
        </p:nvSpPr>
        <p:spPr>
          <a:xfrm>
            <a:off x="740257" y="3215235"/>
            <a:ext cx="1950169" cy="1086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1x1 convolutions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5E1770-23BA-4650-A03E-4448E39A9B25}"/>
              </a:ext>
            </a:extLst>
          </p:cNvPr>
          <p:cNvSpPr/>
          <p:nvPr/>
        </p:nvSpPr>
        <p:spPr>
          <a:xfrm>
            <a:off x="3627324" y="3215235"/>
            <a:ext cx="1950169" cy="1086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3x3 convolutions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948E54-F660-4C88-A370-9A4D457320A7}"/>
              </a:ext>
            </a:extLst>
          </p:cNvPr>
          <p:cNvSpPr/>
          <p:nvPr/>
        </p:nvSpPr>
        <p:spPr>
          <a:xfrm>
            <a:off x="6445732" y="3215235"/>
            <a:ext cx="1950169" cy="1086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5x5 convolutions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42FE02-E2E6-4103-BD37-FF8D8262C996}"/>
              </a:ext>
            </a:extLst>
          </p:cNvPr>
          <p:cNvSpPr/>
          <p:nvPr/>
        </p:nvSpPr>
        <p:spPr>
          <a:xfrm>
            <a:off x="9126633" y="3215235"/>
            <a:ext cx="1950169" cy="10865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3x3 Max pooling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2AF279-4E03-48F7-B77A-1604CF15E64E}"/>
              </a:ext>
            </a:extLst>
          </p:cNvPr>
          <p:cNvSpPr/>
          <p:nvPr/>
        </p:nvSpPr>
        <p:spPr>
          <a:xfrm>
            <a:off x="4669897" y="992484"/>
            <a:ext cx="1950169" cy="1086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Next layer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322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9136953-669D-4751-8C51-E751E5759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613" y="1940771"/>
            <a:ext cx="4961789" cy="36884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B435BD-0001-4026-8559-904FDF61A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453" y="4505518"/>
            <a:ext cx="1733792" cy="19814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14CDFA-B666-4D73-9D2D-008ADDBB6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014" y="2300956"/>
            <a:ext cx="4344436" cy="1833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CCB457-4893-44A2-A831-F419A25C3A3A}"/>
              </a:ext>
            </a:extLst>
          </p:cNvPr>
          <p:cNvSpPr txBox="1"/>
          <p:nvPr/>
        </p:nvSpPr>
        <p:spPr>
          <a:xfrm>
            <a:off x="7297832" y="1653788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시퀀스 사용 코드</a:t>
            </a:r>
          </a:p>
        </p:txBody>
      </p:sp>
    </p:spTree>
    <p:extLst>
      <p:ext uri="{BB962C8B-B14F-4D97-AF65-F5344CB8AC3E}">
        <p14:creationId xmlns:p14="http://schemas.microsoft.com/office/powerpoint/2010/main" val="116222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D9F4F-CAC8-40C8-A5A0-5810BFB8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519" y="2471604"/>
            <a:ext cx="1829055" cy="19147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BD1D79-E94C-465D-AAA7-DD5004D36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7546" y="2469521"/>
            <a:ext cx="1733792" cy="198147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F8F14D0-925F-4F52-8B66-DDA3708F182A}"/>
              </a:ext>
            </a:extLst>
          </p:cNvPr>
          <p:cNvSpPr/>
          <p:nvPr/>
        </p:nvSpPr>
        <p:spPr>
          <a:xfrm>
            <a:off x="5396622" y="3126885"/>
            <a:ext cx="1000125" cy="6667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0C0CA-D483-4B13-A971-6718B35CA129}"/>
              </a:ext>
            </a:extLst>
          </p:cNvPr>
          <p:cNvSpPr txBox="1"/>
          <p:nvPr/>
        </p:nvSpPr>
        <p:spPr>
          <a:xfrm>
            <a:off x="4267199" y="461803"/>
            <a:ext cx="365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소프트 맥스 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D0011-BF77-42DC-B79E-934E7B5EA3E9}"/>
              </a:ext>
            </a:extLst>
          </p:cNvPr>
          <p:cNvSpPr txBox="1"/>
          <p:nvPr/>
        </p:nvSpPr>
        <p:spPr>
          <a:xfrm>
            <a:off x="2096195" y="4702071"/>
            <a:ext cx="7530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+mj-lt"/>
              </a:rPr>
              <a:t>“e/(e+(k−1)/e)) = e^2/(e^2+k−1) = 0.71 </a:t>
            </a:r>
            <a:r>
              <a:rPr lang="ko-KR" altLang="en-US" b="0" i="0" u="none" strike="noStrike" dirty="0">
                <a:solidFill>
                  <a:schemeClr val="bg1"/>
                </a:solidFill>
                <a:effectLst/>
                <a:latin typeface="+mj-lt"/>
              </a:rPr>
              <a:t>이상의 값을 얻을 수 없다</a:t>
            </a:r>
            <a:r>
              <a:rPr lang="en-US" altLang="ko-KR" b="0" i="0" u="none" strike="noStrike" dirty="0">
                <a:solidFill>
                  <a:schemeClr val="bg1"/>
                </a:solidFill>
                <a:effectLst/>
                <a:latin typeface="+mj-lt"/>
              </a:rPr>
              <a:t>.”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D75052-801C-4FC0-877A-B1F8BFF34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795" y="5230234"/>
            <a:ext cx="4627778" cy="14949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6038DB-6BE3-4D43-BCD6-60274090B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338" y="1000247"/>
            <a:ext cx="4149342" cy="13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40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A56E5A-8E9D-4C46-9167-1270F82DB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5028" y="2711050"/>
            <a:ext cx="1800476" cy="17528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9FDF2-E439-4CC6-B803-94CF99243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767" y="2229971"/>
            <a:ext cx="7097115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28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287FCC-E93A-4169-AA90-FBADB3F5C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0870" y="988057"/>
            <a:ext cx="6231245" cy="3532438"/>
          </a:xfrm>
          <a:prstGeom prst="rect">
            <a:avLst/>
          </a:prstGeom>
        </p:spPr>
      </p:pic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60617BE3-1574-4205-8CD0-09D5EBF05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525" y="4713796"/>
            <a:ext cx="5571934" cy="195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31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E84D16-4470-484D-A779-C20409B9A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46" y="2229971"/>
            <a:ext cx="6258798" cy="4477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DEF5AD-FAD9-4AB3-A267-30F4018C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633" y="1976235"/>
            <a:ext cx="1848108" cy="2905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8B6B1-0166-4D2D-A52B-F9CD9C122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171" y="1093816"/>
            <a:ext cx="2124371" cy="184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603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0843AA-3B11-4A5C-AEC3-E04F3AB4FC76}"/>
              </a:ext>
            </a:extLst>
          </p:cNvPr>
          <p:cNvSpPr/>
          <p:nvPr/>
        </p:nvSpPr>
        <p:spPr>
          <a:xfrm>
            <a:off x="1299058" y="481120"/>
            <a:ext cx="1646605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RNN Basic</a:t>
            </a:r>
            <a:endParaRPr lang="ko-KR" altLang="en-US" sz="2400" dirty="0"/>
          </a:p>
        </p:txBody>
      </p:sp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E6F9C326-717A-4738-A08C-DE8B9E8A5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41" y="1691100"/>
            <a:ext cx="3366912" cy="237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for post">
            <a:extLst>
              <a:ext uri="{FF2B5EF4-FFF2-40B4-BE49-F238E27FC236}">
                <a16:creationId xmlns:a16="http://schemas.microsoft.com/office/drawing/2014/main" id="{78F94627-663F-4CCD-BEFD-A0F2BB8C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81" y="1849849"/>
            <a:ext cx="2051127" cy="205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for post">
            <a:extLst>
              <a:ext uri="{FF2B5EF4-FFF2-40B4-BE49-F238E27FC236}">
                <a16:creationId xmlns:a16="http://schemas.microsoft.com/office/drawing/2014/main" id="{A3A7CB93-0317-4395-AC5F-4486B71D3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53" y="1691100"/>
            <a:ext cx="3917647" cy="237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DC7025-2C31-460A-9CA4-93D0D82F2549}"/>
              </a:ext>
            </a:extLst>
          </p:cNvPr>
          <p:cNvSpPr txBox="1"/>
          <p:nvPr/>
        </p:nvSpPr>
        <p:spPr>
          <a:xfrm>
            <a:off x="1415365" y="4065905"/>
            <a:ext cx="94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RNN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016EC-1BC7-441F-9EF7-C1573266527F}"/>
              </a:ext>
            </a:extLst>
          </p:cNvPr>
          <p:cNvSpPr txBox="1"/>
          <p:nvPr/>
        </p:nvSpPr>
        <p:spPr>
          <a:xfrm>
            <a:off x="3654541" y="4082755"/>
            <a:ext cx="310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GRU(Gated Recurrent Unit)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B45131-ABD9-4B00-8CCA-C5831CFCD9A3}"/>
              </a:ext>
            </a:extLst>
          </p:cNvPr>
          <p:cNvSpPr txBox="1"/>
          <p:nvPr/>
        </p:nvSpPr>
        <p:spPr>
          <a:xfrm>
            <a:off x="7387753" y="4110672"/>
            <a:ext cx="480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LSTM(Long Short Term Memory Unit)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5" name="Google Shape;650;p82">
            <a:extLst>
              <a:ext uri="{FF2B5EF4-FFF2-40B4-BE49-F238E27FC236}">
                <a16:creationId xmlns:a16="http://schemas.microsoft.com/office/drawing/2014/main" id="{345C9B1C-4D08-46E1-8FD8-AAE2938041C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7378" t="8429" r="6372" b="6790"/>
          <a:stretch/>
        </p:blipFill>
        <p:spPr>
          <a:xfrm>
            <a:off x="443300" y="4601886"/>
            <a:ext cx="2890685" cy="12206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89C2E2E-C1C2-4B26-9EC8-1339861DAD29}"/>
              </a:ext>
            </a:extLst>
          </p:cNvPr>
          <p:cNvGrpSpPr/>
          <p:nvPr/>
        </p:nvGrpSpPr>
        <p:grpSpPr>
          <a:xfrm>
            <a:off x="3715673" y="4468937"/>
            <a:ext cx="3244645" cy="1907943"/>
            <a:chOff x="5367961" y="4996223"/>
            <a:chExt cx="3244645" cy="190794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1016CA-5506-4BE1-834F-FA64033ABE5B}"/>
                </a:ext>
              </a:extLst>
            </p:cNvPr>
            <p:cNvSpPr/>
            <p:nvPr/>
          </p:nvSpPr>
          <p:spPr>
            <a:xfrm>
              <a:off x="5367961" y="5112755"/>
              <a:ext cx="3244645" cy="16529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6" name="Google Shape;670;p84">
              <a:extLst>
                <a:ext uri="{FF2B5EF4-FFF2-40B4-BE49-F238E27FC236}">
                  <a16:creationId xmlns:a16="http://schemas.microsoft.com/office/drawing/2014/main" id="{90E4193B-9D9D-4EBC-B3A9-147C27489DEB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47806"/>
            <a:stretch/>
          </p:blipFill>
          <p:spPr>
            <a:xfrm>
              <a:off x="5378253" y="4996223"/>
              <a:ext cx="3224059" cy="19079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CC285B1-EC46-44E8-972B-E482B7885B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1021" b="4319"/>
          <a:stretch/>
        </p:blipFill>
        <p:spPr>
          <a:xfrm>
            <a:off x="8360926" y="4601886"/>
            <a:ext cx="2857899" cy="15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9D159-C1AD-4A30-8319-22CD1DFC38B1}"/>
              </a:ext>
            </a:extLst>
          </p:cNvPr>
          <p:cNvSpPr txBox="1"/>
          <p:nvPr/>
        </p:nvSpPr>
        <p:spPr>
          <a:xfrm>
            <a:off x="4895996" y="2371725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!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81B1C0-280C-434B-8934-5783CC74FBBB}"/>
              </a:ext>
            </a:extLst>
          </p:cNvPr>
          <p:cNvGrpSpPr/>
          <p:nvPr/>
        </p:nvGrpSpPr>
        <p:grpSpPr>
          <a:xfrm>
            <a:off x="4457700" y="1943100"/>
            <a:ext cx="3276600" cy="307777"/>
            <a:chOff x="4457700" y="1466850"/>
            <a:chExt cx="3276600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A24D05-F7A5-4DE2-817F-028DA6469AF4}"/>
                </a:ext>
              </a:extLst>
            </p:cNvPr>
            <p:cNvSpPr/>
            <p:nvPr/>
          </p:nvSpPr>
          <p:spPr>
            <a:xfrm>
              <a:off x="4457700" y="1477863"/>
              <a:ext cx="3276600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8F0FD7-2D63-45F6-AB97-4B7F45A747E9}"/>
                </a:ext>
              </a:extLst>
            </p:cNvPr>
            <p:cNvSpPr txBox="1"/>
            <p:nvPr/>
          </p:nvSpPr>
          <p:spPr>
            <a:xfrm>
              <a:off x="5603720" y="1466850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D-ai-</a:t>
              </a:r>
              <a:r>
                <a:rPr lang="en-US" altLang="ko-KR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ving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DCC3B-9A1B-4FAB-A7C5-E77601339932}"/>
              </a:ext>
            </a:extLst>
          </p:cNvPr>
          <p:cNvSpPr/>
          <p:nvPr/>
        </p:nvSpPr>
        <p:spPr>
          <a:xfrm>
            <a:off x="152400" y="161925"/>
            <a:ext cx="11887200" cy="6534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PyTorch">
            <a:extLst>
              <a:ext uri="{FF2B5EF4-FFF2-40B4-BE49-F238E27FC236}">
                <a16:creationId xmlns:a16="http://schemas.microsoft.com/office/drawing/2014/main" id="{4D71FC78-D891-4593-8C30-4E6526C5B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932" y="161925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5A3BA9-4638-44D4-BBDD-411966EFF36C}"/>
              </a:ext>
            </a:extLst>
          </p:cNvPr>
          <p:cNvSpPr txBox="1"/>
          <p:nvPr/>
        </p:nvSpPr>
        <p:spPr>
          <a:xfrm>
            <a:off x="425611" y="591609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https://blueskyvision.tistory.com/539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3851D-9261-4D31-BFF7-D17B98117D84}"/>
              </a:ext>
            </a:extLst>
          </p:cNvPr>
          <p:cNvSpPr txBox="1"/>
          <p:nvPr/>
        </p:nvSpPr>
        <p:spPr>
          <a:xfrm>
            <a:off x="425611" y="6202501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https://ikkison.tistory.com/86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577BB-5284-4364-8803-A063DDEA960F}"/>
              </a:ext>
            </a:extLst>
          </p:cNvPr>
          <p:cNvSpPr txBox="1"/>
          <p:nvPr/>
        </p:nvSpPr>
        <p:spPr>
          <a:xfrm>
            <a:off x="425611" y="5618676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https://sotudy.tistory.com/13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98A9AE-0F8C-4955-87D6-1F6540F1D09A}"/>
              </a:ext>
            </a:extLst>
          </p:cNvPr>
          <p:cNvSpPr txBox="1"/>
          <p:nvPr/>
        </p:nvSpPr>
        <p:spPr>
          <a:xfrm>
            <a:off x="425611" y="5309768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https://arxiv.org/pdf/1512.03385v1.pdf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94DCD1-59B4-4BC4-BE92-9278A03EC64B}"/>
              </a:ext>
            </a:extLst>
          </p:cNvPr>
          <p:cNvSpPr txBox="1"/>
          <p:nvPr/>
        </p:nvSpPr>
        <p:spPr>
          <a:xfrm>
            <a:off x="425611" y="5000860"/>
            <a:ext cx="6162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https://curaai00.tistory.com/1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F9A7F-C96F-40ED-8E71-74EF437B02B5}"/>
              </a:ext>
            </a:extLst>
          </p:cNvPr>
          <p:cNvSpPr txBox="1"/>
          <p:nvPr/>
        </p:nvSpPr>
        <p:spPr>
          <a:xfrm>
            <a:off x="425611" y="46919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https://hoya012.github.io/blog/DenseNet-Tutorial-1/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88EEB9-31D1-4070-B93A-08DDE1175C90}"/>
              </a:ext>
            </a:extLst>
          </p:cNvPr>
          <p:cNvSpPr txBox="1"/>
          <p:nvPr/>
        </p:nvSpPr>
        <p:spPr>
          <a:xfrm>
            <a:off x="425611" y="4113220"/>
            <a:ext cx="11613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https://towardsdatascience.com/word-embeddings-and-the-chamber-of-secrets-lstm-gru-tf-keras-de3f5c21bf16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C67881-68B9-430D-AC84-82595E5256ED}"/>
              </a:ext>
            </a:extLst>
          </p:cNvPr>
          <p:cNvSpPr txBox="1"/>
          <p:nvPr/>
        </p:nvSpPr>
        <p:spPr>
          <a:xfrm>
            <a:off x="425611" y="38213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https://excelsior-cjh.tistory.com/185</a:t>
            </a:r>
          </a:p>
        </p:txBody>
      </p:sp>
    </p:spTree>
    <p:extLst>
      <p:ext uri="{BB962C8B-B14F-4D97-AF65-F5344CB8AC3E}">
        <p14:creationId xmlns:p14="http://schemas.microsoft.com/office/powerpoint/2010/main" val="58579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A6E7E95-1A18-468F-A5A8-75733F7A58FA}"/>
              </a:ext>
            </a:extLst>
          </p:cNvPr>
          <p:cNvSpPr/>
          <p:nvPr/>
        </p:nvSpPr>
        <p:spPr>
          <a:xfrm>
            <a:off x="4669897" y="5286477"/>
            <a:ext cx="1950169" cy="10865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Previous layer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FDE3988-0B5F-4030-A6B8-CAAB377CFF03}"/>
              </a:ext>
            </a:extLst>
          </p:cNvPr>
          <p:cNvSpPr/>
          <p:nvPr/>
        </p:nvSpPr>
        <p:spPr>
          <a:xfrm>
            <a:off x="740257" y="3215235"/>
            <a:ext cx="1950169" cy="1086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1x1 convolutions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5E1770-23BA-4650-A03E-4448E39A9B25}"/>
              </a:ext>
            </a:extLst>
          </p:cNvPr>
          <p:cNvSpPr/>
          <p:nvPr/>
        </p:nvSpPr>
        <p:spPr>
          <a:xfrm>
            <a:off x="3627324" y="3215235"/>
            <a:ext cx="1950169" cy="1086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3x3 convolutions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948E54-F660-4C88-A370-9A4D457320A7}"/>
              </a:ext>
            </a:extLst>
          </p:cNvPr>
          <p:cNvSpPr/>
          <p:nvPr/>
        </p:nvSpPr>
        <p:spPr>
          <a:xfrm>
            <a:off x="6445732" y="3215235"/>
            <a:ext cx="1950169" cy="108652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5x5 convolutions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42FE02-E2E6-4103-BD37-FF8D8262C996}"/>
              </a:ext>
            </a:extLst>
          </p:cNvPr>
          <p:cNvSpPr/>
          <p:nvPr/>
        </p:nvSpPr>
        <p:spPr>
          <a:xfrm>
            <a:off x="9126633" y="3215235"/>
            <a:ext cx="1950169" cy="108652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3x3 Max pooling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2AF279-4E03-48F7-B77A-1604CF15E64E}"/>
              </a:ext>
            </a:extLst>
          </p:cNvPr>
          <p:cNvSpPr/>
          <p:nvPr/>
        </p:nvSpPr>
        <p:spPr>
          <a:xfrm>
            <a:off x="4669897" y="992484"/>
            <a:ext cx="1950169" cy="10865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Filter concatenation</a:t>
            </a:r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25F504-7E5B-462C-855F-881DD0F3DDA6}"/>
              </a:ext>
            </a:extLst>
          </p:cNvPr>
          <p:cNvCxnSpPr>
            <a:endCxn id="14" idx="2"/>
          </p:cNvCxnSpPr>
          <p:nvPr/>
        </p:nvCxnSpPr>
        <p:spPr>
          <a:xfrm flipV="1">
            <a:off x="1704975" y="2079010"/>
            <a:ext cx="3940007" cy="113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FA25D78-98FB-4970-9733-76327DA27254}"/>
              </a:ext>
            </a:extLst>
          </p:cNvPr>
          <p:cNvCxnSpPr>
            <a:stCxn id="11" idx="0"/>
          </p:cNvCxnSpPr>
          <p:nvPr/>
        </p:nvCxnSpPr>
        <p:spPr>
          <a:xfrm flipV="1">
            <a:off x="4602409" y="2079010"/>
            <a:ext cx="1042572" cy="113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776ED0D-4B98-4E77-8755-3EDAFF0B349D}"/>
              </a:ext>
            </a:extLst>
          </p:cNvPr>
          <p:cNvCxnSpPr>
            <a:cxnSpLocks/>
          </p:cNvCxnSpPr>
          <p:nvPr/>
        </p:nvCxnSpPr>
        <p:spPr>
          <a:xfrm>
            <a:off x="5644981" y="2079010"/>
            <a:ext cx="1775835" cy="113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A8F3B61-8FC3-4788-9077-6BB1B7B63F85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H="1" flipV="1">
            <a:off x="5644982" y="2079010"/>
            <a:ext cx="4456736" cy="11362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E5F7050-0B66-4625-8E94-7E878E811C60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5644982" y="4301761"/>
            <a:ext cx="4538618" cy="984716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A5A0F0F3-F61E-41D2-8BFB-B29CF7928349}"/>
              </a:ext>
            </a:extLst>
          </p:cNvPr>
          <p:cNvCxnSpPr>
            <a:cxnSpLocks/>
            <a:endCxn id="11" idx="2"/>
          </p:cNvCxnSpPr>
          <p:nvPr/>
        </p:nvCxnSpPr>
        <p:spPr>
          <a:xfrm flipH="1" flipV="1">
            <a:off x="4602409" y="4301761"/>
            <a:ext cx="1042572" cy="984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ECC4E54-264C-4D57-A427-74B3F610501A}"/>
              </a:ext>
            </a:extLst>
          </p:cNvPr>
          <p:cNvCxnSpPr>
            <a:cxnSpLocks/>
            <a:stCxn id="2" idx="0"/>
            <a:endCxn id="10" idx="2"/>
          </p:cNvCxnSpPr>
          <p:nvPr/>
        </p:nvCxnSpPr>
        <p:spPr>
          <a:xfrm flipH="1" flipV="1">
            <a:off x="1715342" y="4301761"/>
            <a:ext cx="3929640" cy="984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3E5B67B-082C-4A0B-83CF-4423953B1EA5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643304" y="4301761"/>
            <a:ext cx="1777513" cy="984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95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44329ACF-2020-495C-B3A2-3EC31CC7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44" y="1771270"/>
            <a:ext cx="6347589" cy="396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0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A2A9078-B320-4659-9331-D5EB968DD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56" y="1782372"/>
            <a:ext cx="5269209" cy="329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517567E5-1BBC-44AC-A094-EAAFFD5C4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37" y="1782370"/>
            <a:ext cx="4897147" cy="344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40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2C3120-D0E6-4FE6-A185-5A154EBAF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7" y="1518019"/>
            <a:ext cx="5906277" cy="2534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8CE938-2DE8-47D7-9319-6EEB7236C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099" y="3598882"/>
            <a:ext cx="6156325" cy="3029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4881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A8A2451-0ADA-4841-8BF9-99CABF0A9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92" y="457359"/>
            <a:ext cx="4317159" cy="4213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3D7ED35-13C9-4FA5-80FA-C11CB04F1820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7BE0DDE-9E6A-443F-AE86-C8E2C7A9FEEB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A3C1FA-893F-434D-A94E-1FA695568E55}"/>
              </a:ext>
            </a:extLst>
          </p:cNvPr>
          <p:cNvSpPr/>
          <p:nvPr/>
        </p:nvSpPr>
        <p:spPr>
          <a:xfrm>
            <a:off x="1217876" y="5855627"/>
            <a:ext cx="3772160" cy="7895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5FCB6F-DBB1-49A6-B7F4-4745EB90986F}"/>
              </a:ext>
            </a:extLst>
          </p:cNvPr>
          <p:cNvSpPr/>
          <p:nvPr/>
        </p:nvSpPr>
        <p:spPr>
          <a:xfrm>
            <a:off x="1217876" y="5066110"/>
            <a:ext cx="3772160" cy="789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Convolutions + Max Pool +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362B548-1F87-4FED-9CED-B33A106E6936}"/>
              </a:ext>
            </a:extLst>
          </p:cNvPr>
          <p:cNvSpPr/>
          <p:nvPr/>
        </p:nvSpPr>
        <p:spPr>
          <a:xfrm>
            <a:off x="1217875" y="1936993"/>
            <a:ext cx="3772160" cy="78951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Linear + </a:t>
            </a:r>
            <a:r>
              <a:rPr lang="en-US" altLang="ko-KR" dirty="0" err="1"/>
              <a:t>log_softmax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62CD8C-960F-4E21-84CD-4B888AA81CA7}"/>
              </a:ext>
            </a:extLst>
          </p:cNvPr>
          <p:cNvSpPr/>
          <p:nvPr/>
        </p:nvSpPr>
        <p:spPr>
          <a:xfrm>
            <a:off x="1217876" y="4276593"/>
            <a:ext cx="3772160" cy="7895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 Module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565D75-FC2A-44D3-8C18-92B497B86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659" y="3351370"/>
            <a:ext cx="4124901" cy="3429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30B0E3C-A1DF-47A2-9149-C4164BEC78AF}"/>
              </a:ext>
            </a:extLst>
          </p:cNvPr>
          <p:cNvSpPr/>
          <p:nvPr/>
        </p:nvSpPr>
        <p:spPr>
          <a:xfrm>
            <a:off x="1217876" y="3504016"/>
            <a:ext cx="3772160" cy="7895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Convolutions + Max Pool + </a:t>
            </a:r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3695D41-309F-434C-B621-43060486E31D}"/>
              </a:ext>
            </a:extLst>
          </p:cNvPr>
          <p:cNvSpPr/>
          <p:nvPr/>
        </p:nvSpPr>
        <p:spPr>
          <a:xfrm>
            <a:off x="1217875" y="2719095"/>
            <a:ext cx="3772160" cy="7895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Inception Module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0ADAD8B8-9ECB-4FA3-9BCD-2F823F4B1CA7}"/>
              </a:ext>
            </a:extLst>
          </p:cNvPr>
          <p:cNvSpPr/>
          <p:nvPr/>
        </p:nvSpPr>
        <p:spPr>
          <a:xfrm rot="10800000">
            <a:off x="167328" y="2946274"/>
            <a:ext cx="789863" cy="1905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E5F8E2-D510-4E31-A012-743517A4F906}"/>
              </a:ext>
            </a:extLst>
          </p:cNvPr>
          <p:cNvSpPr/>
          <p:nvPr/>
        </p:nvSpPr>
        <p:spPr>
          <a:xfrm>
            <a:off x="1217875" y="1161597"/>
            <a:ext cx="3772160" cy="7895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55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22145CDD-3BCD-418C-964E-A128B1DFB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62222" y="3214246"/>
            <a:ext cx="5753102" cy="128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CA2BFF41-FE5B-4F78-A7E2-FCB83B3FF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61382" y="2425700"/>
            <a:ext cx="6276975" cy="234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figure.18">
            <a:extLst>
              <a:ext uri="{FF2B5EF4-FFF2-40B4-BE49-F238E27FC236}">
                <a16:creationId xmlns:a16="http://schemas.microsoft.com/office/drawing/2014/main" id="{A02BC830-AEC3-42E5-8FF7-4EF37AA08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117" y="696548"/>
            <a:ext cx="2134989" cy="5800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483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32826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Advanced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PyTorch">
            <a:extLst>
              <a:ext uri="{FF2B5EF4-FFF2-40B4-BE49-F238E27FC236}">
                <a16:creationId xmlns:a16="http://schemas.microsoft.com/office/drawing/2014/main" id="{8F45C577-8497-4743-BE92-F06F6F5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10" y="-94116"/>
            <a:ext cx="1612135" cy="161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007E4CA-B038-4870-B666-7D270E32D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216212"/>
              </p:ext>
            </p:extLst>
          </p:nvPr>
        </p:nvGraphicFramePr>
        <p:xfrm>
          <a:off x="1693313" y="1540438"/>
          <a:ext cx="8805374" cy="4646218"/>
        </p:xfrm>
        <a:graphic>
          <a:graphicData uri="http://schemas.openxmlformats.org/drawingml/2006/table">
            <a:tbl>
              <a:tblPr/>
              <a:tblGrid>
                <a:gridCol w="1711325">
                  <a:extLst>
                    <a:ext uri="{9D8B030D-6E8A-4147-A177-3AD203B41FA5}">
                      <a16:colId xmlns:a16="http://schemas.microsoft.com/office/drawing/2014/main" val="3054644457"/>
                    </a:ext>
                  </a:extLst>
                </a:gridCol>
                <a:gridCol w="7094049">
                  <a:extLst>
                    <a:ext uri="{9D8B030D-6E8A-4147-A177-3AD203B41FA5}">
                      <a16:colId xmlns:a16="http://schemas.microsoft.com/office/drawing/2014/main" val="2893107079"/>
                    </a:ext>
                  </a:extLst>
                </a:gridCol>
              </a:tblGrid>
              <a:tr h="436385"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effectLst/>
                        </a:rPr>
                        <a:t>버전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>
                          <a:effectLst/>
                        </a:rPr>
                        <a:t>특징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98226"/>
                  </a:ext>
                </a:extLst>
              </a:tr>
              <a:tr h="74442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Inception. v1.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Inception module</a:t>
                      </a:r>
                      <a:r>
                        <a:rPr lang="ko-KR" altLang="en-US" dirty="0">
                          <a:effectLst/>
                        </a:rPr>
                        <a:t>을 제시한 최초의 모델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33295"/>
                  </a:ext>
                </a:extLst>
              </a:tr>
              <a:tr h="105245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Inception. v2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파라미터 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 err="1">
                          <a:effectLst/>
                        </a:rPr>
                        <a:t>연산량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복잡도를 줄이기 위해 </a:t>
                      </a:r>
                      <a:r>
                        <a:rPr lang="en-US" altLang="ko-KR" dirty="0">
                          <a:effectLst/>
                        </a:rPr>
                        <a:t>convolution </a:t>
                      </a:r>
                      <a:r>
                        <a:rPr lang="ko-KR" altLang="en-US" dirty="0">
                          <a:effectLst/>
                        </a:rPr>
                        <a:t>필터를 </a:t>
                      </a:r>
                      <a:r>
                        <a:rPr lang="en-US" altLang="ko-KR" dirty="0">
                          <a:effectLst/>
                        </a:rPr>
                        <a:t>3x3</a:t>
                      </a:r>
                      <a:r>
                        <a:rPr lang="ko-KR" altLang="en-US" dirty="0">
                          <a:effectLst/>
                        </a:rPr>
                        <a:t>만으로 제한함</a:t>
                      </a:r>
                      <a:r>
                        <a:rPr lang="en-US" altLang="ko-KR" dirty="0">
                          <a:effectLst/>
                        </a:rPr>
                        <a:t>.(VGG style </a:t>
                      </a:r>
                      <a:r>
                        <a:rPr lang="ko-KR" altLang="en-US" dirty="0">
                          <a:effectLst/>
                        </a:rPr>
                        <a:t>도입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30271"/>
                  </a:ext>
                </a:extLst>
              </a:tr>
              <a:tr h="1360495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Inception. v3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v2</a:t>
                      </a:r>
                      <a:r>
                        <a:rPr lang="ko-KR" altLang="en-US" dirty="0">
                          <a:effectLst/>
                        </a:rPr>
                        <a:t>에서 구조는 바뀌지 않고 일부 </a:t>
                      </a:r>
                      <a:r>
                        <a:rPr lang="en-US" altLang="ko-KR" dirty="0">
                          <a:effectLst/>
                        </a:rPr>
                        <a:t>optimizer </a:t>
                      </a:r>
                      <a:r>
                        <a:rPr lang="ko-KR" altLang="en-US" dirty="0">
                          <a:effectLst/>
                        </a:rPr>
                        <a:t>종류와 </a:t>
                      </a:r>
                      <a:r>
                        <a:rPr lang="en-US" altLang="ko-KR" dirty="0">
                          <a:effectLst/>
                        </a:rPr>
                        <a:t>convolution argument</a:t>
                      </a:r>
                      <a:r>
                        <a:rPr lang="ko-KR" altLang="en-US" dirty="0">
                          <a:effectLst/>
                        </a:rPr>
                        <a:t>만 바뀜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우리가 주로 사용하는 모델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620617"/>
                  </a:ext>
                </a:extLst>
              </a:tr>
              <a:tr h="1052458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Inception. v4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effectLst/>
                        </a:rPr>
                        <a:t>2015</a:t>
                      </a:r>
                      <a:r>
                        <a:rPr lang="ko-KR" altLang="en-US" dirty="0">
                          <a:effectLst/>
                        </a:rPr>
                        <a:t>년에 </a:t>
                      </a:r>
                      <a:r>
                        <a:rPr lang="en-US" altLang="ko-KR" dirty="0">
                          <a:effectLst/>
                        </a:rPr>
                        <a:t>Resnet</a:t>
                      </a:r>
                      <a:r>
                        <a:rPr lang="ko-KR" altLang="en-US" dirty="0">
                          <a:effectLst/>
                        </a:rPr>
                        <a:t>을 추가하기 위해 발표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세부적으로 달라진 </a:t>
                      </a:r>
                      <a:r>
                        <a:rPr lang="en-US" altLang="ko-KR" dirty="0">
                          <a:effectLst/>
                        </a:rPr>
                        <a:t>inception layer 3</a:t>
                      </a:r>
                      <a:r>
                        <a:rPr lang="ko-KR" altLang="en-US" dirty="0">
                          <a:effectLst/>
                        </a:rPr>
                        <a:t>개 사용</a:t>
                      </a:r>
                      <a:r>
                        <a:rPr lang="en-US" altLang="ko-KR" dirty="0">
                          <a:effectLst/>
                        </a:rPr>
                        <a:t>(A, B, C)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525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3763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</TotalTime>
  <Words>1785</Words>
  <Application>Microsoft Office PowerPoint</Application>
  <PresentationFormat>와이드스크린</PresentationFormat>
  <Paragraphs>167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Consolas</vt:lpstr>
      <vt:lpstr>맑은 고딕</vt:lpstr>
      <vt:lpstr>Arial</vt:lpstr>
      <vt:lpstr>KoPub돋움체 Bold</vt:lpstr>
      <vt:lpstr>DX방탄고딕</vt:lpstr>
      <vt:lpstr>Gill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호영 신</dc:creator>
  <cp:lastModifiedBy>seok Jun</cp:lastModifiedBy>
  <cp:revision>160</cp:revision>
  <dcterms:created xsi:type="dcterms:W3CDTF">2019-10-14T05:11:28Z</dcterms:created>
  <dcterms:modified xsi:type="dcterms:W3CDTF">2021-02-03T08:29:50Z</dcterms:modified>
</cp:coreProperties>
</file>